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3.xml" ContentType="application/vnd.openxmlformats-officedocument.drawingml.chart+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59" r:id="rId5"/>
  </p:sldMasterIdLst>
  <p:notesMasterIdLst>
    <p:notesMasterId r:id="rId78"/>
  </p:notesMasterIdLst>
  <p:sldIdLst>
    <p:sldId id="1284" r:id="rId6"/>
    <p:sldId id="257" r:id="rId7"/>
    <p:sldId id="260" r:id="rId8"/>
    <p:sldId id="284" r:id="rId9"/>
    <p:sldId id="263" r:id="rId10"/>
    <p:sldId id="452" r:id="rId11"/>
    <p:sldId id="1309" r:id="rId12"/>
    <p:sldId id="268" r:id="rId13"/>
    <p:sldId id="463" r:id="rId14"/>
    <p:sldId id="464" r:id="rId15"/>
    <p:sldId id="1319" r:id="rId16"/>
    <p:sldId id="468" r:id="rId17"/>
    <p:sldId id="1287" r:id="rId18"/>
    <p:sldId id="274" r:id="rId19"/>
    <p:sldId id="293" r:id="rId20"/>
    <p:sldId id="1274" r:id="rId21"/>
    <p:sldId id="1285" r:id="rId22"/>
    <p:sldId id="1281" r:id="rId23"/>
    <p:sldId id="465" r:id="rId24"/>
    <p:sldId id="1286" r:id="rId25"/>
    <p:sldId id="2147373931" r:id="rId26"/>
    <p:sldId id="1282" r:id="rId27"/>
    <p:sldId id="1304" r:id="rId28"/>
    <p:sldId id="455" r:id="rId29"/>
    <p:sldId id="281" r:id="rId30"/>
    <p:sldId id="283" r:id="rId31"/>
    <p:sldId id="458" r:id="rId32"/>
    <p:sldId id="1292" r:id="rId33"/>
    <p:sldId id="2147373927" r:id="rId34"/>
    <p:sldId id="2147373928" r:id="rId35"/>
    <p:sldId id="2147373933" r:id="rId36"/>
    <p:sldId id="2147373807" r:id="rId37"/>
    <p:sldId id="2147373912" r:id="rId38"/>
    <p:sldId id="2147373885" r:id="rId39"/>
    <p:sldId id="1288" r:id="rId40"/>
    <p:sldId id="1283" r:id="rId41"/>
    <p:sldId id="265" r:id="rId42"/>
    <p:sldId id="1276" r:id="rId43"/>
    <p:sldId id="1280" r:id="rId44"/>
    <p:sldId id="1279" r:id="rId45"/>
    <p:sldId id="1278" r:id="rId46"/>
    <p:sldId id="1277" r:id="rId47"/>
    <p:sldId id="1289" r:id="rId48"/>
    <p:sldId id="310" r:id="rId49"/>
    <p:sldId id="404" r:id="rId50"/>
    <p:sldId id="1260" r:id="rId51"/>
    <p:sldId id="1261" r:id="rId52"/>
    <p:sldId id="1302" r:id="rId53"/>
    <p:sldId id="1301" r:id="rId54"/>
    <p:sldId id="1300" r:id="rId55"/>
    <p:sldId id="1299" r:id="rId56"/>
    <p:sldId id="1303" r:id="rId57"/>
    <p:sldId id="411" r:id="rId58"/>
    <p:sldId id="415" r:id="rId59"/>
    <p:sldId id="1306" r:id="rId60"/>
    <p:sldId id="1307" r:id="rId61"/>
    <p:sldId id="1308" r:id="rId62"/>
    <p:sldId id="1290" r:id="rId63"/>
    <p:sldId id="469" r:id="rId64"/>
    <p:sldId id="1275" r:id="rId65"/>
    <p:sldId id="1305" r:id="rId66"/>
    <p:sldId id="470" r:id="rId67"/>
    <p:sldId id="1321" r:id="rId68"/>
    <p:sldId id="1297" r:id="rId69"/>
    <p:sldId id="449" r:id="rId70"/>
    <p:sldId id="435" r:id="rId71"/>
    <p:sldId id="461" r:id="rId72"/>
    <p:sldId id="1298" r:id="rId73"/>
    <p:sldId id="440" r:id="rId74"/>
    <p:sldId id="446" r:id="rId75"/>
    <p:sldId id="2147373932" r:id="rId76"/>
    <p:sldId id="1323" r:id="rId77"/>
  </p:sldIdLst>
  <p:sldSz cx="9144000" cy="6858000" type="screen4x3"/>
  <p:notesSz cx="6858000" cy="20859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04E102-51EC-1DC2-7F0C-CC681F51A708}" name="Miya Fieleke" initials="MF" userId="S::mfieleke@clintonfoundation.org::94520267-a4d7-4267-bb86-c0cc585ab7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ya Fieleke" initials="MF" lastIdx="32" clrIdx="0">
    <p:extLst>
      <p:ext uri="{19B8F6BF-5375-455C-9EA6-DF929625EA0E}">
        <p15:presenceInfo xmlns:p15="http://schemas.microsoft.com/office/powerpoint/2012/main" userId="S::mfieleke@clintonfoundation.org::94520267-a4d7-4267-bb86-c0cc585ab73d" providerId="AD"/>
      </p:ext>
    </p:extLst>
  </p:cmAuthor>
  <p:cmAuthor id="2" name="Miya Fieleke" initials="MF [2]" lastIdx="1" clrIdx="1">
    <p:extLst>
      <p:ext uri="{19B8F6BF-5375-455C-9EA6-DF929625EA0E}">
        <p15:presenceInfo xmlns:p15="http://schemas.microsoft.com/office/powerpoint/2012/main" userId="Miya Fielek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1D91EB-3670-CFC8-7223-8B913BB203F1}" v="418" dt="2021-07-27T07:28:56.373"/>
    <p1510:client id="{6E9A84DA-670A-40A9-92FB-26B3FD128EDB}" v="1" dt="2021-07-26T23:52:13.924"/>
    <p1510:client id="{DEEB254B-AC29-FEAF-6A6A-0AD90B1A134E}" v="420" dt="2021-07-26T23:51:29.8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7" autoAdjust="0"/>
    <p:restoredTop sz="27397" autoAdjust="0"/>
  </p:normalViewPr>
  <p:slideViewPr>
    <p:cSldViewPr snapToGrid="0">
      <p:cViewPr varScale="1">
        <p:scale>
          <a:sx n="16" d="100"/>
          <a:sy n="16" d="100"/>
        </p:scale>
        <p:origin x="2600"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a:t>Time (in minutes) spent in the "Family Read, Play &amp; Learn" space</a:t>
            </a:r>
          </a:p>
        </c:rich>
      </c:tx>
      <c:layout>
        <c:manualLayout>
          <c:xMode val="edge"/>
          <c:yMode val="edge"/>
          <c:x val="0.14275243772209328"/>
          <c:y val="5.5830630090423642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270450005900308E-2"/>
          <c:y val="0.17477758997402812"/>
          <c:w val="0.92967009392094235"/>
          <c:h val="0.68079647112173802"/>
        </c:manualLayout>
      </c:layout>
      <c:barChart>
        <c:barDir val="col"/>
        <c:grouping val="clustered"/>
        <c:varyColors val="0"/>
        <c:ser>
          <c:idx val="0"/>
          <c:order val="0"/>
          <c:tx>
            <c:strRef>
              <c:f>Sheet1!$B$1</c:f>
              <c:strCache>
                <c:ptCount val="1"/>
                <c:pt idx="0">
                  <c:v>Time (in minutes) spent in the "Family Read, Play &amp; Learn" space</c:v>
                </c:pt>
              </c:strCache>
            </c:strRef>
          </c:tx>
          <c:spPr>
            <a:solidFill>
              <a:schemeClr val="accent6"/>
            </a:solidFill>
            <a:ln>
              <a:noFill/>
            </a:ln>
            <a:effectLst/>
          </c:spPr>
          <c:invertIfNegative val="0"/>
          <c:cat>
            <c:strRef>
              <c:f>Sheet1!$A$2:$A$3</c:f>
              <c:strCache>
                <c:ptCount val="2"/>
                <c:pt idx="0">
                  <c:v>No trusted messenger</c:v>
                </c:pt>
                <c:pt idx="1">
                  <c:v>Trusted messenger </c:v>
                </c:pt>
              </c:strCache>
            </c:strRef>
          </c:cat>
          <c:val>
            <c:numRef>
              <c:f>Sheet1!$B$2:$B$3</c:f>
              <c:numCache>
                <c:formatCode>General</c:formatCode>
                <c:ptCount val="2"/>
                <c:pt idx="0">
                  <c:v>29</c:v>
                </c:pt>
                <c:pt idx="1">
                  <c:v>47</c:v>
                </c:pt>
              </c:numCache>
            </c:numRef>
          </c:val>
          <c:extLst>
            <c:ext xmlns:c16="http://schemas.microsoft.com/office/drawing/2014/chart" uri="{C3380CC4-5D6E-409C-BE32-E72D297353CC}">
              <c16:uniqueId val="{00000000-95AA-467D-8E72-EA1947D10B0D}"/>
            </c:ext>
          </c:extLst>
        </c:ser>
        <c:dLbls>
          <c:showLegendKey val="0"/>
          <c:showVal val="0"/>
          <c:showCatName val="0"/>
          <c:showSerName val="0"/>
          <c:showPercent val="0"/>
          <c:showBubbleSize val="0"/>
        </c:dLbls>
        <c:gapWidth val="219"/>
        <c:overlap val="-27"/>
        <c:axId val="869036207"/>
        <c:axId val="863379359"/>
      </c:barChart>
      <c:catAx>
        <c:axId val="869036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3379359"/>
        <c:crosses val="autoZero"/>
        <c:auto val="1"/>
        <c:lblAlgn val="ctr"/>
        <c:lblOffset val="100"/>
        <c:noMultiLvlLbl val="0"/>
      </c:catAx>
      <c:valAx>
        <c:axId val="8633793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90362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Parents and Remembering the Trusted Messengers Messages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C0F-4A96-9D87-27ED2A8260A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C0F-4A96-9D87-27ED2A8260AF}"/>
              </c:ext>
            </c:extLst>
          </c:dPt>
          <c:cat>
            <c:strRef>
              <c:f>Sheet1!$A$2:$A$3</c:f>
              <c:strCache>
                <c:ptCount val="2"/>
                <c:pt idx="0">
                  <c:v>Remembered messaging from doctor</c:v>
                </c:pt>
                <c:pt idx="1">
                  <c:v>Did not remember messaging from doctor</c:v>
                </c:pt>
              </c:strCache>
            </c:strRef>
          </c:cat>
          <c:val>
            <c:numRef>
              <c:f>Sheet1!$B$2:$B$3</c:f>
              <c:numCache>
                <c:formatCode>General</c:formatCode>
                <c:ptCount val="2"/>
                <c:pt idx="0">
                  <c:v>99</c:v>
                </c:pt>
                <c:pt idx="1">
                  <c:v>1</c:v>
                </c:pt>
              </c:numCache>
            </c:numRef>
          </c:val>
          <c:extLst>
            <c:ext xmlns:c16="http://schemas.microsoft.com/office/drawing/2014/chart" uri="{C3380CC4-5D6E-409C-BE32-E72D297353CC}">
              <c16:uniqueId val="{00000000-593F-426B-A9AC-ED5177DEFDE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b="1" i="0" baseline="0">
                <a:effectLst/>
              </a:rPr>
              <a:t>Number of Words Addressed</a:t>
            </a:r>
            <a:endParaRPr lang="en-US" sz="2000">
              <a:effectLst/>
            </a:endParaRPr>
          </a:p>
        </c:rich>
      </c:tx>
      <c:layout>
        <c:manualLayout>
          <c:xMode val="edge"/>
          <c:yMode val="edge"/>
          <c:x val="0.13832619362936599"/>
          <c:y val="4.16664279288829E-2"/>
        </c:manualLayout>
      </c:layout>
      <c:overlay val="0"/>
    </c:title>
    <c:autoTitleDeleted val="0"/>
    <c:plotArea>
      <c:layout/>
      <c:lineChart>
        <c:grouping val="standard"/>
        <c:varyColors val="0"/>
        <c:ser>
          <c:idx val="1"/>
          <c:order val="0"/>
          <c:tx>
            <c:strRef>
              <c:f>Sheet1!$B$24</c:f>
              <c:strCache>
                <c:ptCount val="1"/>
                <c:pt idx="0">
                  <c:v>High Income</c:v>
                </c:pt>
              </c:strCache>
            </c:strRef>
          </c:tx>
          <c:spPr>
            <a:ln w="57150"/>
          </c:spPr>
          <c:marker>
            <c:symbol val="none"/>
          </c:marker>
          <c:cat>
            <c:numRef>
              <c:f>Sheet1!$A$25:$A$49</c:f>
              <c:numCache>
                <c:formatCode>General</c:formatCode>
                <c:ptCount val="25"/>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numCache>
            </c:numRef>
          </c:cat>
          <c:val>
            <c:numRef>
              <c:f>Sheet1!$B$25:$B$49</c:f>
              <c:numCache>
                <c:formatCode>0</c:formatCode>
                <c:ptCount val="25"/>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numCache>
            </c:numRef>
          </c:val>
          <c:smooth val="0"/>
          <c:extLst>
            <c:ext xmlns:c16="http://schemas.microsoft.com/office/drawing/2014/chart" uri="{C3380CC4-5D6E-409C-BE32-E72D297353CC}">
              <c16:uniqueId val="{00000000-7902-4E15-BFAD-96ED9C463BEA}"/>
            </c:ext>
          </c:extLst>
        </c:ser>
        <c:ser>
          <c:idx val="2"/>
          <c:order val="1"/>
          <c:tx>
            <c:strRef>
              <c:f>Sheet1!$C$24</c:f>
              <c:strCache>
                <c:ptCount val="1"/>
                <c:pt idx="0">
                  <c:v>Middle Income</c:v>
                </c:pt>
              </c:strCache>
            </c:strRef>
          </c:tx>
          <c:spPr>
            <a:ln w="57150" cap="flat" cmpd="sng" algn="ctr">
              <a:solidFill>
                <a:srgbClr val="CCCC00"/>
              </a:solidFill>
              <a:prstDash val="solid"/>
            </a:ln>
            <a:effectLst/>
          </c:spPr>
          <c:marker>
            <c:symbol val="none"/>
          </c:marker>
          <c:cat>
            <c:numRef>
              <c:f>Sheet1!$A$25:$A$49</c:f>
              <c:numCache>
                <c:formatCode>General</c:formatCode>
                <c:ptCount val="25"/>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numCache>
            </c:numRef>
          </c:cat>
          <c:val>
            <c:numRef>
              <c:f>Sheet1!$C$25:$C$49</c:f>
              <c:numCache>
                <c:formatCode>0</c:formatCode>
                <c:ptCount val="25"/>
                <c:pt idx="0">
                  <c:v>0</c:v>
                </c:pt>
                <c:pt idx="1">
                  <c:v>1.208333333333333</c:v>
                </c:pt>
                <c:pt idx="2">
                  <c:v>2.4166666666666661</c:v>
                </c:pt>
                <c:pt idx="3">
                  <c:v>3.625</c:v>
                </c:pt>
                <c:pt idx="4">
                  <c:v>4.833333333333333</c:v>
                </c:pt>
                <c:pt idx="5">
                  <c:v>6.0416666666666661</c:v>
                </c:pt>
                <c:pt idx="6">
                  <c:v>7.25</c:v>
                </c:pt>
                <c:pt idx="7">
                  <c:v>8.4583333333333321</c:v>
                </c:pt>
                <c:pt idx="8">
                  <c:v>9.6666666666666696</c:v>
                </c:pt>
                <c:pt idx="9">
                  <c:v>10.875</c:v>
                </c:pt>
                <c:pt idx="10">
                  <c:v>12.08333333333333</c:v>
                </c:pt>
                <c:pt idx="11">
                  <c:v>13.29166666666667</c:v>
                </c:pt>
                <c:pt idx="12">
                  <c:v>14.5</c:v>
                </c:pt>
                <c:pt idx="13">
                  <c:v>15.70833333333333</c:v>
                </c:pt>
                <c:pt idx="14">
                  <c:v>16.916666666666671</c:v>
                </c:pt>
                <c:pt idx="15">
                  <c:v>18.125</c:v>
                </c:pt>
                <c:pt idx="16">
                  <c:v>19.333333333333279</c:v>
                </c:pt>
                <c:pt idx="17">
                  <c:v>20.541666666666661</c:v>
                </c:pt>
                <c:pt idx="18">
                  <c:v>21.749999999999989</c:v>
                </c:pt>
                <c:pt idx="19">
                  <c:v>22.958333333333041</c:v>
                </c:pt>
                <c:pt idx="20">
                  <c:v>24.166666666666661</c:v>
                </c:pt>
                <c:pt idx="21">
                  <c:v>25.374999999999989</c:v>
                </c:pt>
                <c:pt idx="22">
                  <c:v>26.58333333333303</c:v>
                </c:pt>
                <c:pt idx="23">
                  <c:v>27.791666666666661</c:v>
                </c:pt>
                <c:pt idx="24">
                  <c:v>28.999999999999989</c:v>
                </c:pt>
              </c:numCache>
            </c:numRef>
          </c:val>
          <c:smooth val="0"/>
          <c:extLst>
            <c:ext xmlns:c16="http://schemas.microsoft.com/office/drawing/2014/chart" uri="{C3380CC4-5D6E-409C-BE32-E72D297353CC}">
              <c16:uniqueId val="{00000001-7902-4E15-BFAD-96ED9C463BEA}"/>
            </c:ext>
          </c:extLst>
        </c:ser>
        <c:ser>
          <c:idx val="3"/>
          <c:order val="2"/>
          <c:tx>
            <c:strRef>
              <c:f>Sheet1!$D$24</c:f>
              <c:strCache>
                <c:ptCount val="1"/>
                <c:pt idx="0">
                  <c:v>Low Income</c:v>
                </c:pt>
              </c:strCache>
            </c:strRef>
          </c:tx>
          <c:spPr>
            <a:ln w="57150">
              <a:solidFill>
                <a:schemeClr val="accent3">
                  <a:lumMod val="60000"/>
                  <a:lumOff val="40000"/>
                </a:schemeClr>
              </a:solidFill>
            </a:ln>
          </c:spPr>
          <c:marker>
            <c:symbol val="none"/>
          </c:marker>
          <c:cat>
            <c:numRef>
              <c:f>Sheet1!$A$25:$A$49</c:f>
              <c:numCache>
                <c:formatCode>General</c:formatCode>
                <c:ptCount val="25"/>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numCache>
            </c:numRef>
          </c:cat>
          <c:val>
            <c:numRef>
              <c:f>Sheet1!$D$25:$D$49</c:f>
              <c:numCache>
                <c:formatCode>0</c:formatCode>
                <c:ptCount val="25"/>
                <c:pt idx="0">
                  <c:v>0</c:v>
                </c:pt>
                <c:pt idx="1">
                  <c:v>0.58333333333333304</c:v>
                </c:pt>
                <c:pt idx="2">
                  <c:v>1.166666666666667</c:v>
                </c:pt>
                <c:pt idx="3">
                  <c:v>1.75</c:v>
                </c:pt>
                <c:pt idx="4">
                  <c:v>2.333333333333333</c:v>
                </c:pt>
                <c:pt idx="5">
                  <c:v>2.9166666666666661</c:v>
                </c:pt>
                <c:pt idx="6">
                  <c:v>3.5</c:v>
                </c:pt>
                <c:pt idx="7">
                  <c:v>4.0833333333333401</c:v>
                </c:pt>
                <c:pt idx="8">
                  <c:v>4.666666666666667</c:v>
                </c:pt>
                <c:pt idx="9">
                  <c:v>5.25</c:v>
                </c:pt>
                <c:pt idx="10">
                  <c:v>5.833333333333333</c:v>
                </c:pt>
                <c:pt idx="11">
                  <c:v>6.4166666666666661</c:v>
                </c:pt>
                <c:pt idx="12">
                  <c:v>7</c:v>
                </c:pt>
                <c:pt idx="13">
                  <c:v>7.583333333333333</c:v>
                </c:pt>
                <c:pt idx="14">
                  <c:v>8.1666666666666696</c:v>
                </c:pt>
                <c:pt idx="15">
                  <c:v>8.75</c:v>
                </c:pt>
                <c:pt idx="16">
                  <c:v>9.3333333333333357</c:v>
                </c:pt>
                <c:pt idx="17">
                  <c:v>9.9166666666666696</c:v>
                </c:pt>
                <c:pt idx="18">
                  <c:v>10.5</c:v>
                </c:pt>
                <c:pt idx="19">
                  <c:v>11.083333333333339</c:v>
                </c:pt>
                <c:pt idx="20">
                  <c:v>11.66666666666667</c:v>
                </c:pt>
                <c:pt idx="21">
                  <c:v>12.25</c:v>
                </c:pt>
                <c:pt idx="22">
                  <c:v>12.833333333333339</c:v>
                </c:pt>
                <c:pt idx="23">
                  <c:v>13.41666666666667</c:v>
                </c:pt>
                <c:pt idx="24">
                  <c:v>14.000000000000011</c:v>
                </c:pt>
              </c:numCache>
            </c:numRef>
          </c:val>
          <c:smooth val="0"/>
          <c:extLst>
            <c:ext xmlns:c16="http://schemas.microsoft.com/office/drawing/2014/chart" uri="{C3380CC4-5D6E-409C-BE32-E72D297353CC}">
              <c16:uniqueId val="{00000002-7902-4E15-BFAD-96ED9C463BEA}"/>
            </c:ext>
          </c:extLst>
        </c:ser>
        <c:dLbls>
          <c:showLegendKey val="0"/>
          <c:showVal val="0"/>
          <c:showCatName val="0"/>
          <c:showSerName val="0"/>
          <c:showPercent val="0"/>
          <c:showBubbleSize val="0"/>
        </c:dLbls>
        <c:smooth val="0"/>
        <c:axId val="2076811952"/>
        <c:axId val="-2127360080"/>
      </c:lineChart>
      <c:catAx>
        <c:axId val="2076811952"/>
        <c:scaling>
          <c:orientation val="minMax"/>
        </c:scaling>
        <c:delete val="0"/>
        <c:axPos val="b"/>
        <c:numFmt formatCode="General" sourceLinked="1"/>
        <c:majorTickMark val="out"/>
        <c:minorTickMark val="none"/>
        <c:tickLblPos val="nextTo"/>
        <c:spPr>
          <a:ln>
            <a:tailEnd type="stealth"/>
          </a:ln>
        </c:spPr>
        <c:txPr>
          <a:bodyPr/>
          <a:lstStyle/>
          <a:p>
            <a:pPr>
              <a:defRPr sz="1400"/>
            </a:pPr>
            <a:endParaRPr lang="en-US"/>
          </a:p>
        </c:txPr>
        <c:crossAx val="-2127360080"/>
        <c:crosses val="autoZero"/>
        <c:auto val="1"/>
        <c:lblAlgn val="ctr"/>
        <c:lblOffset val="100"/>
        <c:tickLblSkip val="6"/>
        <c:tickMarkSkip val="2"/>
        <c:noMultiLvlLbl val="0"/>
      </c:catAx>
      <c:valAx>
        <c:axId val="-2127360080"/>
        <c:scaling>
          <c:orientation val="minMax"/>
          <c:max val="50"/>
        </c:scaling>
        <c:delete val="0"/>
        <c:axPos val="l"/>
        <c:majorGridlines/>
        <c:title>
          <c:tx>
            <c:rich>
              <a:bodyPr/>
              <a:lstStyle/>
              <a:p>
                <a:pPr>
                  <a:defRPr/>
                </a:pPr>
                <a:r>
                  <a:rPr lang="en-US" sz="1400" b="0"/>
                  <a:t>Millions</a:t>
                </a:r>
                <a:r>
                  <a:rPr lang="en-US" sz="1400" b="0" baseline="0"/>
                  <a:t> of Words</a:t>
                </a:r>
                <a:endParaRPr lang="en-US" sz="1400" b="0"/>
              </a:p>
            </c:rich>
          </c:tx>
          <c:overlay val="0"/>
        </c:title>
        <c:numFmt formatCode="0" sourceLinked="1"/>
        <c:majorTickMark val="none"/>
        <c:minorTickMark val="none"/>
        <c:tickLblPos val="nextTo"/>
        <c:spPr>
          <a:ln>
            <a:tailEnd type="stealth"/>
          </a:ln>
        </c:spPr>
        <c:txPr>
          <a:bodyPr/>
          <a:lstStyle/>
          <a:p>
            <a:pPr>
              <a:defRPr sz="1400"/>
            </a:pPr>
            <a:endParaRPr lang="en-US"/>
          </a:p>
        </c:txPr>
        <c:crossAx val="2076811952"/>
        <c:crosses val="autoZero"/>
        <c:crossBetween val="midCat"/>
        <c:majorUnit val="10"/>
      </c:valAx>
    </c:plotArea>
    <c:legend>
      <c:legendPos val="r"/>
      <c:layout>
        <c:manualLayout>
          <c:xMode val="edge"/>
          <c:yMode val="edge"/>
          <c:x val="0.70590032263584701"/>
          <c:y val="0.71374700709542704"/>
          <c:w val="0.29409969598969798"/>
          <c:h val="0.286253136637525"/>
        </c:manualLayout>
      </c:layout>
      <c:overlay val="0"/>
      <c:txPr>
        <a:bodyPr/>
        <a:lstStyle/>
        <a:p>
          <a:pPr>
            <a:defRPr sz="1400"/>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4D282A-1871-485A-905D-48BA71AD2511}"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en-US"/>
        </a:p>
      </dgm:t>
    </dgm:pt>
    <dgm:pt modelId="{59639170-C131-4F8C-9A63-18BC3E58FD65}">
      <dgm:prSet phldrT="[Text]"/>
      <dgm:spPr/>
      <dgm:t>
        <a:bodyPr/>
        <a:lstStyle/>
        <a:p>
          <a:r>
            <a:rPr lang="en-US"/>
            <a:t>High School Graduation Rate</a:t>
          </a:r>
        </a:p>
      </dgm:t>
    </dgm:pt>
    <dgm:pt modelId="{D875941A-13B7-4023-9D5D-A43A53064EB0}" type="parTrans" cxnId="{DDA03712-34CB-4A58-A713-884A7BBDA3CD}">
      <dgm:prSet/>
      <dgm:spPr/>
      <dgm:t>
        <a:bodyPr/>
        <a:lstStyle/>
        <a:p>
          <a:endParaRPr lang="en-US"/>
        </a:p>
      </dgm:t>
    </dgm:pt>
    <dgm:pt modelId="{E540A6EA-5AAA-4E6C-93BD-A21C2B49778E}" type="sibTrans" cxnId="{DDA03712-34CB-4A58-A713-884A7BBDA3CD}">
      <dgm:prSet/>
      <dgm:spPr/>
      <dgm:t>
        <a:bodyPr/>
        <a:lstStyle/>
        <a:p>
          <a:endParaRPr lang="en-US"/>
        </a:p>
      </dgm:t>
    </dgm:pt>
    <dgm:pt modelId="{A2703E68-224F-48DA-B5DC-C0AAD31F46B4}">
      <dgm:prSet phldrT="[Text]" custT="1"/>
      <dgm:spPr/>
      <dgm:t>
        <a:bodyPr/>
        <a:lstStyle/>
        <a:p>
          <a:endParaRPr lang="en-US" sz="2400"/>
        </a:p>
      </dgm:t>
    </dgm:pt>
    <dgm:pt modelId="{3CD8A6A7-88F4-435E-BE5B-AF500263AC54}" type="parTrans" cxnId="{8D5C7261-73BE-4013-9F39-B4F49D273E96}">
      <dgm:prSet/>
      <dgm:spPr/>
      <dgm:t>
        <a:bodyPr/>
        <a:lstStyle/>
        <a:p>
          <a:endParaRPr lang="en-US"/>
        </a:p>
      </dgm:t>
    </dgm:pt>
    <dgm:pt modelId="{A537862D-CE2B-43A0-82B1-E8C172B71027}" type="sibTrans" cxnId="{8D5C7261-73BE-4013-9F39-B4F49D273E96}">
      <dgm:prSet/>
      <dgm:spPr/>
      <dgm:t>
        <a:bodyPr/>
        <a:lstStyle/>
        <a:p>
          <a:endParaRPr lang="en-US"/>
        </a:p>
      </dgm:t>
    </dgm:pt>
    <dgm:pt modelId="{D67A3E1C-4525-4B67-9D0E-5610A39BF57E}">
      <dgm:prSet phldrT="[Text]"/>
      <dgm:spPr/>
      <dgm:t>
        <a:bodyPr/>
        <a:lstStyle/>
        <a:p>
          <a:r>
            <a:rPr lang="en-US"/>
            <a:t>School Readiness</a:t>
          </a:r>
        </a:p>
      </dgm:t>
    </dgm:pt>
    <dgm:pt modelId="{E4A79479-4F2B-4AE5-AFC0-D50698973556}" type="parTrans" cxnId="{34835878-172B-404D-840F-E8199C6FDDE7}">
      <dgm:prSet/>
      <dgm:spPr/>
      <dgm:t>
        <a:bodyPr/>
        <a:lstStyle/>
        <a:p>
          <a:endParaRPr lang="en-US"/>
        </a:p>
      </dgm:t>
    </dgm:pt>
    <dgm:pt modelId="{117D6154-E0E8-41BE-B7C8-2652360709FB}" type="sibTrans" cxnId="{34835878-172B-404D-840F-E8199C6FDDE7}">
      <dgm:prSet/>
      <dgm:spPr/>
      <dgm:t>
        <a:bodyPr/>
        <a:lstStyle/>
        <a:p>
          <a:endParaRPr lang="en-US"/>
        </a:p>
      </dgm:t>
    </dgm:pt>
    <dgm:pt modelId="{B613985C-5449-43C5-AD5E-075B08543727}">
      <dgm:prSet phldrT="[Text]" custT="1"/>
      <dgm:spPr/>
      <dgm:t>
        <a:bodyPr/>
        <a:lstStyle/>
        <a:p>
          <a:endParaRPr lang="en-US" sz="2400"/>
        </a:p>
      </dgm:t>
    </dgm:pt>
    <dgm:pt modelId="{7BF3F8AC-8FA6-4D10-9536-E2C758B7DD4A}" type="parTrans" cxnId="{C3FA17BA-96A3-4B76-9D52-AA1F44A88195}">
      <dgm:prSet/>
      <dgm:spPr/>
      <dgm:t>
        <a:bodyPr/>
        <a:lstStyle/>
        <a:p>
          <a:endParaRPr lang="en-US"/>
        </a:p>
      </dgm:t>
    </dgm:pt>
    <dgm:pt modelId="{D67E9867-830B-4543-8D5D-5017CBCB0C0A}" type="sibTrans" cxnId="{C3FA17BA-96A3-4B76-9D52-AA1F44A88195}">
      <dgm:prSet/>
      <dgm:spPr/>
      <dgm:t>
        <a:bodyPr/>
        <a:lstStyle/>
        <a:p>
          <a:endParaRPr lang="en-US"/>
        </a:p>
      </dgm:t>
    </dgm:pt>
    <dgm:pt modelId="{F00733EA-CC24-4B74-B252-3F693C261A19}">
      <dgm:prSet phldrT="[Text]"/>
      <dgm:spPr/>
      <dgm:t>
        <a:bodyPr/>
        <a:lstStyle/>
        <a:p>
          <a:r>
            <a:rPr lang="en-US"/>
            <a:t>Early brain development</a:t>
          </a:r>
        </a:p>
      </dgm:t>
    </dgm:pt>
    <dgm:pt modelId="{7A59E1A4-E168-4A0F-9B76-966848F50785}" type="parTrans" cxnId="{CE2EB721-479E-460C-A533-F5C593B9873E}">
      <dgm:prSet/>
      <dgm:spPr/>
      <dgm:t>
        <a:bodyPr/>
        <a:lstStyle/>
        <a:p>
          <a:endParaRPr lang="en-US"/>
        </a:p>
      </dgm:t>
    </dgm:pt>
    <dgm:pt modelId="{3F801D99-A2AB-4677-A9CF-D57BB636A4FC}" type="sibTrans" cxnId="{CE2EB721-479E-460C-A533-F5C593B9873E}">
      <dgm:prSet/>
      <dgm:spPr/>
      <dgm:t>
        <a:bodyPr/>
        <a:lstStyle/>
        <a:p>
          <a:endParaRPr lang="en-US"/>
        </a:p>
      </dgm:t>
    </dgm:pt>
    <dgm:pt modelId="{D9B84036-DD6A-4C56-B1F4-CA45158570E1}">
      <dgm:prSet phldrT="[Text]" custT="1"/>
      <dgm:spPr/>
      <dgm:t>
        <a:bodyPr/>
        <a:lstStyle/>
        <a:p>
          <a:endParaRPr lang="en-US" sz="2400"/>
        </a:p>
      </dgm:t>
    </dgm:pt>
    <dgm:pt modelId="{83BB1A52-CAA0-4E9F-B2C3-E38A3248060A}" type="parTrans" cxnId="{6AC40BF3-C250-489B-B726-1F33202C383D}">
      <dgm:prSet/>
      <dgm:spPr/>
      <dgm:t>
        <a:bodyPr/>
        <a:lstStyle/>
        <a:p>
          <a:endParaRPr lang="en-US"/>
        </a:p>
      </dgm:t>
    </dgm:pt>
    <dgm:pt modelId="{BBFDD2CD-E924-441A-B85B-E527AC0AD43F}" type="sibTrans" cxnId="{6AC40BF3-C250-489B-B726-1F33202C383D}">
      <dgm:prSet/>
      <dgm:spPr/>
      <dgm:t>
        <a:bodyPr/>
        <a:lstStyle/>
        <a:p>
          <a:endParaRPr lang="en-US"/>
        </a:p>
      </dgm:t>
    </dgm:pt>
    <dgm:pt modelId="{C4A54CCD-6C18-4C35-9957-6A6D5820925A}">
      <dgm:prSet/>
      <dgm:spPr/>
      <dgm:t>
        <a:bodyPr/>
        <a:lstStyle/>
        <a:p>
          <a:pPr rtl="0"/>
          <a:r>
            <a:rPr lang="en-US"/>
            <a:t>3</a:t>
          </a:r>
          <a:r>
            <a:rPr lang="en-US" baseline="30000"/>
            <a:t>rd</a:t>
          </a:r>
          <a:r>
            <a:rPr lang="en-US"/>
            <a:t> Grade Reading</a:t>
          </a:r>
          <a:r>
            <a:rPr lang="en-US">
              <a:latin typeface="Calibri"/>
            </a:rPr>
            <a:t> </a:t>
          </a:r>
          <a:endParaRPr lang="en-US"/>
        </a:p>
      </dgm:t>
    </dgm:pt>
    <dgm:pt modelId="{2CE66130-6B63-4BCC-8269-C66C90C8417D}" type="parTrans" cxnId="{B9303F3C-A192-43EA-8B80-ACAA66AFE342}">
      <dgm:prSet/>
      <dgm:spPr/>
      <dgm:t>
        <a:bodyPr/>
        <a:lstStyle/>
        <a:p>
          <a:endParaRPr lang="en-US"/>
        </a:p>
      </dgm:t>
    </dgm:pt>
    <dgm:pt modelId="{AE69412A-6082-409C-B903-532BA3506D86}" type="sibTrans" cxnId="{B9303F3C-A192-43EA-8B80-ACAA66AFE342}">
      <dgm:prSet/>
      <dgm:spPr/>
      <dgm:t>
        <a:bodyPr/>
        <a:lstStyle/>
        <a:p>
          <a:endParaRPr lang="en-US"/>
        </a:p>
      </dgm:t>
    </dgm:pt>
    <dgm:pt modelId="{A1EE1B62-C942-4D71-9221-56FE23756C20}" type="pres">
      <dgm:prSet presAssocID="{3B4D282A-1871-485A-905D-48BA71AD2511}" presName="rootnode" presStyleCnt="0">
        <dgm:presLayoutVars>
          <dgm:chMax/>
          <dgm:chPref/>
          <dgm:dir/>
          <dgm:animLvl val="lvl"/>
        </dgm:presLayoutVars>
      </dgm:prSet>
      <dgm:spPr/>
    </dgm:pt>
    <dgm:pt modelId="{14BCC5AE-5845-4586-9248-AC186D75D844}" type="pres">
      <dgm:prSet presAssocID="{59639170-C131-4F8C-9A63-18BC3E58FD65}" presName="composite" presStyleCnt="0"/>
      <dgm:spPr/>
    </dgm:pt>
    <dgm:pt modelId="{069BF68E-553E-4F37-9065-BBBD48275D7D}" type="pres">
      <dgm:prSet presAssocID="{59639170-C131-4F8C-9A63-18BC3E58FD65}" presName="bentUpArrow1" presStyleLbl="alignImgPlace1" presStyleIdx="0" presStyleCnt="3" custAng="10800000" custLinFactX="67993" custLinFactNeighborX="100000" custLinFactNeighborY="-81737"/>
      <dgm:spPr/>
    </dgm:pt>
    <dgm:pt modelId="{66373388-C6C0-4287-BED4-012CAACFD842}" type="pres">
      <dgm:prSet presAssocID="{59639170-C131-4F8C-9A63-18BC3E58FD65}" presName="ParentText" presStyleLbl="node1" presStyleIdx="0" presStyleCnt="4" custScaleX="134268" custLinFactNeighborY="4824">
        <dgm:presLayoutVars>
          <dgm:chMax val="1"/>
          <dgm:chPref val="1"/>
          <dgm:bulletEnabled val="1"/>
        </dgm:presLayoutVars>
      </dgm:prSet>
      <dgm:spPr/>
    </dgm:pt>
    <dgm:pt modelId="{A45640C2-B1A9-46A1-A387-6E9AD3803821}" type="pres">
      <dgm:prSet presAssocID="{59639170-C131-4F8C-9A63-18BC3E58FD65}" presName="ChildText" presStyleLbl="revTx" presStyleIdx="0" presStyleCnt="4" custScaleX="188088" custLinFactNeighborX="53597" custLinFactNeighborY="1175">
        <dgm:presLayoutVars>
          <dgm:chMax val="0"/>
          <dgm:chPref val="0"/>
          <dgm:bulletEnabled val="1"/>
        </dgm:presLayoutVars>
      </dgm:prSet>
      <dgm:spPr/>
    </dgm:pt>
    <dgm:pt modelId="{D3BE2B58-FB13-4514-9A7C-105F2E50F954}" type="pres">
      <dgm:prSet presAssocID="{E540A6EA-5AAA-4E6C-93BD-A21C2B49778E}" presName="sibTrans" presStyleCnt="0"/>
      <dgm:spPr/>
    </dgm:pt>
    <dgm:pt modelId="{B5AE3F5A-58C4-48AA-B735-24A6BA2CB4E9}" type="pres">
      <dgm:prSet presAssocID="{C4A54CCD-6C18-4C35-9957-6A6D5820925A}" presName="composite" presStyleCnt="0"/>
      <dgm:spPr/>
    </dgm:pt>
    <dgm:pt modelId="{C2D599FB-AB6F-4D25-906F-1A5A0DB4DA0A}" type="pres">
      <dgm:prSet presAssocID="{C4A54CCD-6C18-4C35-9957-6A6D5820925A}" presName="bentUpArrow1" presStyleLbl="alignImgPlace1" presStyleIdx="1" presStyleCnt="3" custAng="10800000" custLinFactX="66575" custLinFactY="-141" custLinFactNeighborX="100000" custLinFactNeighborY="-100000"/>
      <dgm:spPr/>
    </dgm:pt>
    <dgm:pt modelId="{919CF023-E1F1-40ED-96FD-B0B6513C14B3}" type="pres">
      <dgm:prSet presAssocID="{C4A54CCD-6C18-4C35-9957-6A6D5820925A}" presName="ParentText" presStyleLbl="node1" presStyleIdx="1" presStyleCnt="4" custScaleX="150399">
        <dgm:presLayoutVars>
          <dgm:chMax val="1"/>
          <dgm:chPref val="1"/>
          <dgm:bulletEnabled val="1"/>
        </dgm:presLayoutVars>
      </dgm:prSet>
      <dgm:spPr/>
    </dgm:pt>
    <dgm:pt modelId="{22B2AA8A-6055-473D-861B-7B2C7C532DD2}" type="pres">
      <dgm:prSet presAssocID="{C4A54CCD-6C18-4C35-9957-6A6D5820925A}" presName="ChildText" presStyleLbl="revTx" presStyleIdx="1" presStyleCnt="4">
        <dgm:presLayoutVars>
          <dgm:chMax val="0"/>
          <dgm:chPref val="0"/>
          <dgm:bulletEnabled val="1"/>
        </dgm:presLayoutVars>
      </dgm:prSet>
      <dgm:spPr/>
    </dgm:pt>
    <dgm:pt modelId="{CFB9770A-C5CA-41A1-A176-5B3DB0887C28}" type="pres">
      <dgm:prSet presAssocID="{AE69412A-6082-409C-B903-532BA3506D86}" presName="sibTrans" presStyleCnt="0"/>
      <dgm:spPr/>
    </dgm:pt>
    <dgm:pt modelId="{1E386E59-D338-4543-85E2-18B7B415CBC9}" type="pres">
      <dgm:prSet presAssocID="{D67A3E1C-4525-4B67-9D0E-5610A39BF57E}" presName="composite" presStyleCnt="0"/>
      <dgm:spPr/>
    </dgm:pt>
    <dgm:pt modelId="{6D8DA243-B81C-4BCD-BE66-2AABC96B9B36}" type="pres">
      <dgm:prSet presAssocID="{D67A3E1C-4525-4B67-9D0E-5610A39BF57E}" presName="bentUpArrow1" presStyleLbl="alignImgPlace1" presStyleIdx="2" presStyleCnt="3" custAng="10800000" custScaleX="114923" custLinFactX="65031" custLinFactNeighborX="100000" custLinFactNeighborY="-70168"/>
      <dgm:spPr/>
    </dgm:pt>
    <dgm:pt modelId="{81C3394E-ED15-43B1-AE41-4B193C25679C}" type="pres">
      <dgm:prSet presAssocID="{D67A3E1C-4525-4B67-9D0E-5610A39BF57E}" presName="ParentText" presStyleLbl="node1" presStyleIdx="2" presStyleCnt="4" custScaleX="160030" custLinFactNeighborX="-9543" custLinFactNeighborY="11316">
        <dgm:presLayoutVars>
          <dgm:chMax val="1"/>
          <dgm:chPref val="1"/>
          <dgm:bulletEnabled val="1"/>
        </dgm:presLayoutVars>
      </dgm:prSet>
      <dgm:spPr/>
    </dgm:pt>
    <dgm:pt modelId="{355AB745-AD63-48D5-B582-3A85A2055AE3}" type="pres">
      <dgm:prSet presAssocID="{D67A3E1C-4525-4B67-9D0E-5610A39BF57E}" presName="ChildText" presStyleLbl="revTx" presStyleIdx="2" presStyleCnt="4" custScaleX="174158" custLinFactNeighborX="50176" custLinFactNeighborY="-2932">
        <dgm:presLayoutVars>
          <dgm:chMax val="0"/>
          <dgm:chPref val="0"/>
          <dgm:bulletEnabled val="1"/>
        </dgm:presLayoutVars>
      </dgm:prSet>
      <dgm:spPr/>
    </dgm:pt>
    <dgm:pt modelId="{E95DD414-7833-4D6A-9344-2BF9A92B54A9}" type="pres">
      <dgm:prSet presAssocID="{117D6154-E0E8-41BE-B7C8-2652360709FB}" presName="sibTrans" presStyleCnt="0"/>
      <dgm:spPr/>
    </dgm:pt>
    <dgm:pt modelId="{750EC89B-2897-4DBC-ABEE-2A8223F1B2E6}" type="pres">
      <dgm:prSet presAssocID="{F00733EA-CC24-4B74-B252-3F693C261A19}" presName="composite" presStyleCnt="0"/>
      <dgm:spPr/>
    </dgm:pt>
    <dgm:pt modelId="{2D4D4493-F9B8-4541-85CB-976FE8B10730}" type="pres">
      <dgm:prSet presAssocID="{F00733EA-CC24-4B74-B252-3F693C261A19}" presName="ParentText" presStyleLbl="node1" presStyleIdx="3" presStyleCnt="4" custScaleX="161407" custScaleY="102531">
        <dgm:presLayoutVars>
          <dgm:chMax val="1"/>
          <dgm:chPref val="1"/>
          <dgm:bulletEnabled val="1"/>
        </dgm:presLayoutVars>
      </dgm:prSet>
      <dgm:spPr/>
    </dgm:pt>
    <dgm:pt modelId="{C545A749-6942-48B6-BC32-2C98E42510D2}" type="pres">
      <dgm:prSet presAssocID="{F00733EA-CC24-4B74-B252-3F693C261A19}" presName="FinalChildText" presStyleLbl="revTx" presStyleIdx="3" presStyleCnt="4" custScaleX="128402" custScaleY="163823">
        <dgm:presLayoutVars>
          <dgm:chMax val="0"/>
          <dgm:chPref val="0"/>
          <dgm:bulletEnabled val="1"/>
        </dgm:presLayoutVars>
      </dgm:prSet>
      <dgm:spPr/>
    </dgm:pt>
  </dgm:ptLst>
  <dgm:cxnLst>
    <dgm:cxn modelId="{DDA03712-34CB-4A58-A713-884A7BBDA3CD}" srcId="{3B4D282A-1871-485A-905D-48BA71AD2511}" destId="{59639170-C131-4F8C-9A63-18BC3E58FD65}" srcOrd="0" destOrd="0" parTransId="{D875941A-13B7-4023-9D5D-A43A53064EB0}" sibTransId="{E540A6EA-5AAA-4E6C-93BD-A21C2B49778E}"/>
    <dgm:cxn modelId="{CE2EB721-479E-460C-A533-F5C593B9873E}" srcId="{3B4D282A-1871-485A-905D-48BA71AD2511}" destId="{F00733EA-CC24-4B74-B252-3F693C261A19}" srcOrd="3" destOrd="0" parTransId="{7A59E1A4-E168-4A0F-9B76-966848F50785}" sibTransId="{3F801D99-A2AB-4677-A9CF-D57BB636A4FC}"/>
    <dgm:cxn modelId="{3BD32522-9C51-4F55-82B4-8A4186D21502}" type="presOf" srcId="{D67A3E1C-4525-4B67-9D0E-5610A39BF57E}" destId="{81C3394E-ED15-43B1-AE41-4B193C25679C}" srcOrd="0" destOrd="0" presId="urn:microsoft.com/office/officeart/2005/8/layout/StepDownProcess"/>
    <dgm:cxn modelId="{079C0929-840E-46A3-ACDB-614E0D2C36D4}" type="presOf" srcId="{F00733EA-CC24-4B74-B252-3F693C261A19}" destId="{2D4D4493-F9B8-4541-85CB-976FE8B10730}" srcOrd="0" destOrd="0" presId="urn:microsoft.com/office/officeart/2005/8/layout/StepDownProcess"/>
    <dgm:cxn modelId="{B9303F3C-A192-43EA-8B80-ACAA66AFE342}" srcId="{3B4D282A-1871-485A-905D-48BA71AD2511}" destId="{C4A54CCD-6C18-4C35-9957-6A6D5820925A}" srcOrd="1" destOrd="0" parTransId="{2CE66130-6B63-4BCC-8269-C66C90C8417D}" sibTransId="{AE69412A-6082-409C-B903-532BA3506D86}"/>
    <dgm:cxn modelId="{8D5C7261-73BE-4013-9F39-B4F49D273E96}" srcId="{59639170-C131-4F8C-9A63-18BC3E58FD65}" destId="{A2703E68-224F-48DA-B5DC-C0AAD31F46B4}" srcOrd="0" destOrd="0" parTransId="{3CD8A6A7-88F4-435E-BE5B-AF500263AC54}" sibTransId="{A537862D-CE2B-43A0-82B1-E8C172B71027}"/>
    <dgm:cxn modelId="{8B3AFE42-1E58-4057-B330-83073ABDA422}" type="presOf" srcId="{B613985C-5449-43C5-AD5E-075B08543727}" destId="{355AB745-AD63-48D5-B582-3A85A2055AE3}" srcOrd="0" destOrd="0" presId="urn:microsoft.com/office/officeart/2005/8/layout/StepDownProcess"/>
    <dgm:cxn modelId="{12518B4D-CD78-43D3-BF22-72E338F9805A}" type="presOf" srcId="{C4A54CCD-6C18-4C35-9957-6A6D5820925A}" destId="{919CF023-E1F1-40ED-96FD-B0B6513C14B3}" srcOrd="0" destOrd="0" presId="urn:microsoft.com/office/officeart/2005/8/layout/StepDownProcess"/>
    <dgm:cxn modelId="{F470D94D-D2C6-4782-8570-73F824E813F8}" type="presOf" srcId="{A2703E68-224F-48DA-B5DC-C0AAD31F46B4}" destId="{A45640C2-B1A9-46A1-A387-6E9AD3803821}" srcOrd="0" destOrd="0" presId="urn:microsoft.com/office/officeart/2005/8/layout/StepDownProcess"/>
    <dgm:cxn modelId="{34835878-172B-404D-840F-E8199C6FDDE7}" srcId="{3B4D282A-1871-485A-905D-48BA71AD2511}" destId="{D67A3E1C-4525-4B67-9D0E-5610A39BF57E}" srcOrd="2" destOrd="0" parTransId="{E4A79479-4F2B-4AE5-AFC0-D50698973556}" sibTransId="{117D6154-E0E8-41BE-B7C8-2652360709FB}"/>
    <dgm:cxn modelId="{88827E8E-89E9-4FB1-B799-7F9863DFEF3F}" type="presOf" srcId="{59639170-C131-4F8C-9A63-18BC3E58FD65}" destId="{66373388-C6C0-4287-BED4-012CAACFD842}" srcOrd="0" destOrd="0" presId="urn:microsoft.com/office/officeart/2005/8/layout/StepDownProcess"/>
    <dgm:cxn modelId="{9AC418B4-57EB-4506-A616-E8820A6F87E8}" type="presOf" srcId="{D9B84036-DD6A-4C56-B1F4-CA45158570E1}" destId="{C545A749-6942-48B6-BC32-2C98E42510D2}" srcOrd="0" destOrd="0" presId="urn:microsoft.com/office/officeart/2005/8/layout/StepDownProcess"/>
    <dgm:cxn modelId="{C3FA17BA-96A3-4B76-9D52-AA1F44A88195}" srcId="{D67A3E1C-4525-4B67-9D0E-5610A39BF57E}" destId="{B613985C-5449-43C5-AD5E-075B08543727}" srcOrd="0" destOrd="0" parTransId="{7BF3F8AC-8FA6-4D10-9536-E2C758B7DD4A}" sibTransId="{D67E9867-830B-4543-8D5D-5017CBCB0C0A}"/>
    <dgm:cxn modelId="{75E2D6E6-A2DE-4B92-97BE-AEC4068DA37E}" type="presOf" srcId="{3B4D282A-1871-485A-905D-48BA71AD2511}" destId="{A1EE1B62-C942-4D71-9221-56FE23756C20}" srcOrd="0" destOrd="0" presId="urn:microsoft.com/office/officeart/2005/8/layout/StepDownProcess"/>
    <dgm:cxn modelId="{6AC40BF3-C250-489B-B726-1F33202C383D}" srcId="{F00733EA-CC24-4B74-B252-3F693C261A19}" destId="{D9B84036-DD6A-4C56-B1F4-CA45158570E1}" srcOrd="0" destOrd="0" parTransId="{83BB1A52-CAA0-4E9F-B2C3-E38A3248060A}" sibTransId="{BBFDD2CD-E924-441A-B85B-E527AC0AD43F}"/>
    <dgm:cxn modelId="{5949AB80-02A8-4FBC-BB6F-9EC4588D5FF2}" type="presParOf" srcId="{A1EE1B62-C942-4D71-9221-56FE23756C20}" destId="{14BCC5AE-5845-4586-9248-AC186D75D844}" srcOrd="0" destOrd="0" presId="urn:microsoft.com/office/officeart/2005/8/layout/StepDownProcess"/>
    <dgm:cxn modelId="{5851C8A0-7494-466C-B858-6A8DF35D7D4B}" type="presParOf" srcId="{14BCC5AE-5845-4586-9248-AC186D75D844}" destId="{069BF68E-553E-4F37-9065-BBBD48275D7D}" srcOrd="0" destOrd="0" presId="urn:microsoft.com/office/officeart/2005/8/layout/StepDownProcess"/>
    <dgm:cxn modelId="{306A87AA-2359-4847-B106-C1927CD406CA}" type="presParOf" srcId="{14BCC5AE-5845-4586-9248-AC186D75D844}" destId="{66373388-C6C0-4287-BED4-012CAACFD842}" srcOrd="1" destOrd="0" presId="urn:microsoft.com/office/officeart/2005/8/layout/StepDownProcess"/>
    <dgm:cxn modelId="{4B7C3A38-8EDB-4C42-8865-DFF87D6C1DC3}" type="presParOf" srcId="{14BCC5AE-5845-4586-9248-AC186D75D844}" destId="{A45640C2-B1A9-46A1-A387-6E9AD3803821}" srcOrd="2" destOrd="0" presId="urn:microsoft.com/office/officeart/2005/8/layout/StepDownProcess"/>
    <dgm:cxn modelId="{4A4168D3-C32E-4BE3-BBC3-AC97DD2DD2D1}" type="presParOf" srcId="{A1EE1B62-C942-4D71-9221-56FE23756C20}" destId="{D3BE2B58-FB13-4514-9A7C-105F2E50F954}" srcOrd="1" destOrd="0" presId="urn:microsoft.com/office/officeart/2005/8/layout/StepDownProcess"/>
    <dgm:cxn modelId="{620DF4F3-7D7D-4A46-B1E1-907BAA7767AD}" type="presParOf" srcId="{A1EE1B62-C942-4D71-9221-56FE23756C20}" destId="{B5AE3F5A-58C4-48AA-B735-24A6BA2CB4E9}" srcOrd="2" destOrd="0" presId="urn:microsoft.com/office/officeart/2005/8/layout/StepDownProcess"/>
    <dgm:cxn modelId="{6BE3C3CC-C269-44D1-BB18-1414DB65A85F}" type="presParOf" srcId="{B5AE3F5A-58C4-48AA-B735-24A6BA2CB4E9}" destId="{C2D599FB-AB6F-4D25-906F-1A5A0DB4DA0A}" srcOrd="0" destOrd="0" presId="urn:microsoft.com/office/officeart/2005/8/layout/StepDownProcess"/>
    <dgm:cxn modelId="{A4F95F7F-3594-4743-9E01-D6B767CFB566}" type="presParOf" srcId="{B5AE3F5A-58C4-48AA-B735-24A6BA2CB4E9}" destId="{919CF023-E1F1-40ED-96FD-B0B6513C14B3}" srcOrd="1" destOrd="0" presId="urn:microsoft.com/office/officeart/2005/8/layout/StepDownProcess"/>
    <dgm:cxn modelId="{9851D9BC-3C5B-43B4-958B-EA3013B462DE}" type="presParOf" srcId="{B5AE3F5A-58C4-48AA-B735-24A6BA2CB4E9}" destId="{22B2AA8A-6055-473D-861B-7B2C7C532DD2}" srcOrd="2" destOrd="0" presId="urn:microsoft.com/office/officeart/2005/8/layout/StepDownProcess"/>
    <dgm:cxn modelId="{3660E0B4-526F-4705-8E1A-D1813EA6825E}" type="presParOf" srcId="{A1EE1B62-C942-4D71-9221-56FE23756C20}" destId="{CFB9770A-C5CA-41A1-A176-5B3DB0887C28}" srcOrd="3" destOrd="0" presId="urn:microsoft.com/office/officeart/2005/8/layout/StepDownProcess"/>
    <dgm:cxn modelId="{7C86D899-1008-4C6D-89CC-7410CE169D91}" type="presParOf" srcId="{A1EE1B62-C942-4D71-9221-56FE23756C20}" destId="{1E386E59-D338-4543-85E2-18B7B415CBC9}" srcOrd="4" destOrd="0" presId="urn:microsoft.com/office/officeart/2005/8/layout/StepDownProcess"/>
    <dgm:cxn modelId="{B4E80683-77AA-4542-ACD5-B51C5281525E}" type="presParOf" srcId="{1E386E59-D338-4543-85E2-18B7B415CBC9}" destId="{6D8DA243-B81C-4BCD-BE66-2AABC96B9B36}" srcOrd="0" destOrd="0" presId="urn:microsoft.com/office/officeart/2005/8/layout/StepDownProcess"/>
    <dgm:cxn modelId="{DAA7AC70-B62A-4597-B1D1-91B6422C05BC}" type="presParOf" srcId="{1E386E59-D338-4543-85E2-18B7B415CBC9}" destId="{81C3394E-ED15-43B1-AE41-4B193C25679C}" srcOrd="1" destOrd="0" presId="urn:microsoft.com/office/officeart/2005/8/layout/StepDownProcess"/>
    <dgm:cxn modelId="{FBE7EEFD-304C-4F0B-B97E-0246F2C218C9}" type="presParOf" srcId="{1E386E59-D338-4543-85E2-18B7B415CBC9}" destId="{355AB745-AD63-48D5-B582-3A85A2055AE3}" srcOrd="2" destOrd="0" presId="urn:microsoft.com/office/officeart/2005/8/layout/StepDownProcess"/>
    <dgm:cxn modelId="{A3B28542-0251-409C-8F41-5A9011D9727F}" type="presParOf" srcId="{A1EE1B62-C942-4D71-9221-56FE23756C20}" destId="{E95DD414-7833-4D6A-9344-2BF9A92B54A9}" srcOrd="5" destOrd="0" presId="urn:microsoft.com/office/officeart/2005/8/layout/StepDownProcess"/>
    <dgm:cxn modelId="{6EC7E390-9B3F-4B44-983F-E98875D075B3}" type="presParOf" srcId="{A1EE1B62-C942-4D71-9221-56FE23756C20}" destId="{750EC89B-2897-4DBC-ABEE-2A8223F1B2E6}" srcOrd="6" destOrd="0" presId="urn:microsoft.com/office/officeart/2005/8/layout/StepDownProcess"/>
    <dgm:cxn modelId="{B9D90637-BD0F-4BE2-9A7E-A5F74FF71A2D}" type="presParOf" srcId="{750EC89B-2897-4DBC-ABEE-2A8223F1B2E6}" destId="{2D4D4493-F9B8-4541-85CB-976FE8B10730}" srcOrd="0" destOrd="0" presId="urn:microsoft.com/office/officeart/2005/8/layout/StepDownProcess"/>
    <dgm:cxn modelId="{8D2A245B-80CA-4809-9172-7C5DD5659925}" type="presParOf" srcId="{750EC89B-2897-4DBC-ABEE-2A8223F1B2E6}" destId="{C545A749-6942-48B6-BC32-2C98E42510D2}"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BF68E-553E-4F37-9065-BBBD48275D7D}">
      <dsp:nvSpPr>
        <dsp:cNvPr id="0" name=""/>
        <dsp:cNvSpPr/>
      </dsp:nvSpPr>
      <dsp:spPr>
        <a:xfrm rot="16200000">
          <a:off x="2713133" y="250769"/>
          <a:ext cx="779912" cy="887903"/>
        </a:xfrm>
        <a:prstGeom prst="bentUpArrow">
          <a:avLst>
            <a:gd name="adj1" fmla="val 32840"/>
            <a:gd name="adj2" fmla="val 25000"/>
            <a:gd name="adj3" fmla="val 35780"/>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373388-C6C0-4287-BED4-012CAACFD842}">
      <dsp:nvSpPr>
        <dsp:cNvPr id="0" name=""/>
        <dsp:cNvSpPr/>
      </dsp:nvSpPr>
      <dsp:spPr>
        <a:xfrm>
          <a:off x="789934" y="68030"/>
          <a:ext cx="1762823" cy="918997"/>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High School Graduation Rate</a:t>
          </a:r>
        </a:p>
      </dsp:txBody>
      <dsp:txXfrm>
        <a:off x="834804" y="112900"/>
        <a:ext cx="1673083" cy="829257"/>
      </dsp:txXfrm>
    </dsp:sp>
    <dsp:sp modelId="{A45640C2-B1A9-46A1-A387-6E9AD3803821}">
      <dsp:nvSpPr>
        <dsp:cNvPr id="0" name=""/>
        <dsp:cNvSpPr/>
      </dsp:nvSpPr>
      <dsp:spPr>
        <a:xfrm>
          <a:off x="2419023" y="120073"/>
          <a:ext cx="1796031" cy="742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endParaRPr lang="en-US" sz="2400" kern="1200"/>
        </a:p>
      </dsp:txBody>
      <dsp:txXfrm>
        <a:off x="2419023" y="120073"/>
        <a:ext cx="1796031" cy="742774"/>
      </dsp:txXfrm>
    </dsp:sp>
    <dsp:sp modelId="{C2D599FB-AB6F-4D25-906F-1A5A0DB4DA0A}">
      <dsp:nvSpPr>
        <dsp:cNvPr id="0" name=""/>
        <dsp:cNvSpPr/>
      </dsp:nvSpPr>
      <dsp:spPr>
        <a:xfrm rot="16200000">
          <a:off x="4204834" y="1139571"/>
          <a:ext cx="779912" cy="887903"/>
        </a:xfrm>
        <a:prstGeom prst="bentUpArrow">
          <a:avLst>
            <a:gd name="adj1" fmla="val 32840"/>
            <a:gd name="adj2" fmla="val 25000"/>
            <a:gd name="adj3" fmla="val 35780"/>
          </a:avLst>
        </a:prstGeom>
        <a:solidFill>
          <a:schemeClr val="accent3">
            <a:tint val="50000"/>
            <a:hueOff val="5359334"/>
            <a:satOff val="-7864"/>
            <a:lumOff val="53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9CF023-E1F1-40ED-96FD-B0B6513C14B3}">
      <dsp:nvSpPr>
        <dsp:cNvPr id="0" name=""/>
        <dsp:cNvSpPr/>
      </dsp:nvSpPr>
      <dsp:spPr>
        <a:xfrm>
          <a:off x="2188331" y="1056035"/>
          <a:ext cx="1974609" cy="918997"/>
        </a:xfrm>
        <a:prstGeom prst="roundRect">
          <a:avLst>
            <a:gd name="adj" fmla="val 1667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3</a:t>
          </a:r>
          <a:r>
            <a:rPr lang="en-US" sz="1800" kern="1200" baseline="30000"/>
            <a:t>rd</a:t>
          </a:r>
          <a:r>
            <a:rPr lang="en-US" sz="1800" kern="1200"/>
            <a:t> Grade Reading</a:t>
          </a:r>
          <a:r>
            <a:rPr lang="en-US" sz="1800" kern="1200">
              <a:latin typeface="Calibri"/>
            </a:rPr>
            <a:t> </a:t>
          </a:r>
          <a:endParaRPr lang="en-US" sz="1800" kern="1200"/>
        </a:p>
      </dsp:txBody>
      <dsp:txXfrm>
        <a:off x="2233201" y="1100905"/>
        <a:ext cx="1884869" cy="829257"/>
      </dsp:txXfrm>
    </dsp:sp>
    <dsp:sp modelId="{22B2AA8A-6055-473D-861B-7B2C7C532DD2}">
      <dsp:nvSpPr>
        <dsp:cNvPr id="0" name=""/>
        <dsp:cNvSpPr/>
      </dsp:nvSpPr>
      <dsp:spPr>
        <a:xfrm>
          <a:off x="3832093" y="1143682"/>
          <a:ext cx="954888" cy="742774"/>
        </a:xfrm>
        <a:prstGeom prst="rect">
          <a:avLst/>
        </a:prstGeom>
        <a:noFill/>
        <a:ln>
          <a:noFill/>
        </a:ln>
        <a:effectLst/>
      </dsp:spPr>
      <dsp:style>
        <a:lnRef idx="0">
          <a:scrgbClr r="0" g="0" b="0"/>
        </a:lnRef>
        <a:fillRef idx="0">
          <a:scrgbClr r="0" g="0" b="0"/>
        </a:fillRef>
        <a:effectRef idx="0">
          <a:scrgbClr r="0" g="0" b="0"/>
        </a:effectRef>
        <a:fontRef idx="minor"/>
      </dsp:style>
    </dsp:sp>
    <dsp:sp modelId="{6D8DA243-B81C-4BCD-BE66-2AABC96B9B36}">
      <dsp:nvSpPr>
        <dsp:cNvPr id="0" name=""/>
        <dsp:cNvSpPr/>
      </dsp:nvSpPr>
      <dsp:spPr>
        <a:xfrm rot="16200000">
          <a:off x="5652746" y="2339421"/>
          <a:ext cx="779912" cy="1020405"/>
        </a:xfrm>
        <a:prstGeom prst="bentUpArrow">
          <a:avLst>
            <a:gd name="adj1" fmla="val 32840"/>
            <a:gd name="adj2" fmla="val 25000"/>
            <a:gd name="adj3" fmla="val 35780"/>
          </a:avLst>
        </a:prstGeom>
        <a:solidFill>
          <a:schemeClr val="accent3">
            <a:tint val="50000"/>
            <a:hueOff val="10718668"/>
            <a:satOff val="-15729"/>
            <a:lumOff val="10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C3394E-ED15-43B1-AE41-4B193C25679C}">
      <dsp:nvSpPr>
        <dsp:cNvPr id="0" name=""/>
        <dsp:cNvSpPr/>
      </dsp:nvSpPr>
      <dsp:spPr>
        <a:xfrm>
          <a:off x="3461438" y="2192366"/>
          <a:ext cx="2101056" cy="918997"/>
        </a:xfrm>
        <a:prstGeom prst="roundRect">
          <a:avLst>
            <a:gd name="adj" fmla="val 1667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School Readiness</a:t>
          </a:r>
        </a:p>
      </dsp:txBody>
      <dsp:txXfrm>
        <a:off x="3506308" y="2237236"/>
        <a:ext cx="2011316" cy="829257"/>
      </dsp:txXfrm>
    </dsp:sp>
    <dsp:sp modelId="{355AB745-AD63-48D5-B582-3A85A2055AE3}">
      <dsp:nvSpPr>
        <dsp:cNvPr id="0" name=""/>
        <dsp:cNvSpPr/>
      </dsp:nvSpPr>
      <dsp:spPr>
        <a:xfrm>
          <a:off x="5418776" y="2154241"/>
          <a:ext cx="1663015" cy="742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endParaRPr lang="en-US" sz="2400" kern="1200"/>
        </a:p>
      </dsp:txBody>
      <dsp:txXfrm>
        <a:off x="5418776" y="2154241"/>
        <a:ext cx="1663015" cy="742774"/>
      </dsp:txXfrm>
    </dsp:sp>
    <dsp:sp modelId="{2D4D4493-F9B8-4541-85CB-976FE8B10730}">
      <dsp:nvSpPr>
        <dsp:cNvPr id="0" name=""/>
        <dsp:cNvSpPr/>
      </dsp:nvSpPr>
      <dsp:spPr>
        <a:xfrm>
          <a:off x="4985127" y="3258463"/>
          <a:ext cx="2119135" cy="942257"/>
        </a:xfrm>
        <a:prstGeom prst="roundRect">
          <a:avLst>
            <a:gd name="adj" fmla="val 1667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Early brain development</a:t>
          </a:r>
        </a:p>
      </dsp:txBody>
      <dsp:txXfrm>
        <a:off x="5031132" y="3304468"/>
        <a:ext cx="2027125" cy="850247"/>
      </dsp:txXfrm>
    </dsp:sp>
    <dsp:sp modelId="{C545A749-6942-48B6-BC32-2C98E42510D2}">
      <dsp:nvSpPr>
        <dsp:cNvPr id="0" name=""/>
        <dsp:cNvSpPr/>
      </dsp:nvSpPr>
      <dsp:spPr>
        <a:xfrm>
          <a:off x="6565548" y="3120709"/>
          <a:ext cx="1226096" cy="1216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endParaRPr lang="en-US" sz="2400" kern="1200"/>
        </a:p>
      </dsp:txBody>
      <dsp:txXfrm>
        <a:off x="6565548" y="3120709"/>
        <a:ext cx="1226096" cy="1216834"/>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C5296C-E62B-45FA-A084-67385444CA37}" type="datetimeFigureOut">
              <a:rPr lang="en-US"/>
              <a:t>2/16/2025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85F54A-7A3F-446B-A350-38757F90EABE}" type="slidenum">
              <a:rPr lang="en-US"/>
              <a:t>‹#›</a:t>
            </a:fld>
            <a:endParaRPr lang="en-US"/>
          </a:p>
        </p:txBody>
      </p:sp>
    </p:spTree>
    <p:extLst>
      <p:ext uri="{BB962C8B-B14F-4D97-AF65-F5344CB8AC3E}">
        <p14:creationId xmlns:p14="http://schemas.microsoft.com/office/powerpoint/2010/main" val="3065335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Have this slide on in the background before the training begins. This gives everyone a chance to introduce themselves via chat. While this slide is on, there can be music playing in the background, if technology allows.</a:t>
            </a:r>
          </a:p>
          <a:p>
            <a:endParaRPr lang="en-US" dirty="0">
              <a:cs typeface="Calibri"/>
            </a:endParaRPr>
          </a:p>
          <a:p>
            <a:r>
              <a:rPr lang="en-US" b="1" dirty="0">
                <a:cs typeface="Calibri"/>
              </a:rPr>
              <a:t>Note: This training is designed to be no more than 90 minutes. We encourage you to keep the training within this time if you are presenting virtually.</a:t>
            </a:r>
          </a:p>
          <a:p>
            <a:endParaRPr lang="en-US" b="1" dirty="0">
              <a:cs typeface="Calibri"/>
            </a:endParaRPr>
          </a:p>
          <a:p>
            <a:r>
              <a:rPr lang="en-US" b="1" dirty="0">
                <a:cs typeface="Calibri"/>
              </a:rPr>
              <a:t>In-Person Tip:</a:t>
            </a:r>
          </a:p>
          <a:p>
            <a:r>
              <a:rPr lang="en-US" b="0" dirty="0">
                <a:cs typeface="Calibri"/>
              </a:rPr>
              <a:t>If you are conducting the training in-person, you can replace this slide with a fun introductory activity! You can find some sample activities later in this deck. </a:t>
            </a:r>
            <a:endParaRPr lang="en-US" b="1" dirty="0"/>
          </a:p>
        </p:txBody>
      </p:sp>
      <p:sp>
        <p:nvSpPr>
          <p:cNvPr id="4" name="Slide Number Placeholder 3"/>
          <p:cNvSpPr>
            <a:spLocks noGrp="1"/>
          </p:cNvSpPr>
          <p:nvPr>
            <p:ph type="sldNum" sz="quarter" idx="5"/>
          </p:nvPr>
        </p:nvSpPr>
        <p:spPr/>
        <p:txBody>
          <a:bodyPr/>
          <a:lstStyle/>
          <a:p>
            <a:fld id="{25BE6398-B38D-1544-8E5C-5DD125A0BF80}" type="slidenum">
              <a:rPr lang="en-US" smtClean="0"/>
              <a:pPr/>
              <a:t>1</a:t>
            </a:fld>
            <a:endParaRPr lang="en-US"/>
          </a:p>
        </p:txBody>
      </p:sp>
    </p:spTree>
    <p:extLst>
      <p:ext uri="{BB962C8B-B14F-4D97-AF65-F5344CB8AC3E}">
        <p14:creationId xmlns:p14="http://schemas.microsoft.com/office/powerpoint/2010/main" val="2337242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a separate evaluation of TSTF’s work with trusted messengers in the healthcare setting at the Zuckerberg San Francisco General Hospital, they found that when doctors provided families with both a tote bag filled with resources, as well as messaging on the importance of talking, reading, and singing, it left a big impact on the families! 8-12 weeks after the family’s visit with the pediatrician, 99% of parents </a:t>
            </a:r>
            <a:r>
              <a:rPr lang="en-US" dirty="0"/>
              <a:t>who participated in the follow-up interview said they remembered talking with their doctor about the importance of talking, reading and singing with their child. Most importantly, 84% of parents reported that they noticed a change in their child’s behavior since receiving the Talking is Teaching toolkit from the trusted messenger, such as their child talking more, being more interactive, and reading more. </a:t>
            </a:r>
            <a:endParaRPr lang="en-US" dirty="0">
              <a:cs typeface="Calibri"/>
            </a:endParaRPr>
          </a:p>
          <a:p>
            <a:endParaRPr lang="en-US" dirty="0"/>
          </a:p>
          <a:p>
            <a:r>
              <a:rPr lang="en-US" dirty="0"/>
              <a:t>Throughout both of the mentioned evaluations, we see that while resources and tools are great, it is the trusted messenger that makes the biggest impact. When a parent, doctor, librarian, laundromat attendant, or cashier speaks with the family, builds trust with them, understands them and supports them, that’s where the “magic” happens. </a:t>
            </a:r>
            <a:endParaRPr lang="en-US" dirty="0">
              <a:cs typeface="Calibri"/>
            </a:endParaRPr>
          </a:p>
        </p:txBody>
      </p:sp>
      <p:sp>
        <p:nvSpPr>
          <p:cNvPr id="4" name="Slide Number Placeholder 3"/>
          <p:cNvSpPr>
            <a:spLocks noGrp="1"/>
          </p:cNvSpPr>
          <p:nvPr>
            <p:ph type="sldNum" sz="quarter" idx="10"/>
          </p:nvPr>
        </p:nvSpPr>
        <p:spPr/>
        <p:txBody>
          <a:bodyPr/>
          <a:lstStyle/>
          <a:p>
            <a:fld id="{25BE6398-B38D-1544-8E5C-5DD125A0BF80}" type="slidenum">
              <a:rPr lang="en-US" smtClean="0"/>
              <a:pPr/>
              <a:t>10</a:t>
            </a:fld>
            <a:endParaRPr lang="en-US"/>
          </a:p>
        </p:txBody>
      </p:sp>
    </p:spTree>
    <p:extLst>
      <p:ext uri="{BB962C8B-B14F-4D97-AF65-F5344CB8AC3E}">
        <p14:creationId xmlns:p14="http://schemas.microsoft.com/office/powerpoint/2010/main" val="3578969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now that we’ve talked about what trusted messengers are and why they’re important, I want to briefly talk about a concept that should be a guiding principle for us as trusted messengers: appreciative practice. This means focusing on what’s right or what can be, rather than focusing on what’s wrong. There’s emphasis on the future rather than the past, as well as a focus on solutions and success rather than problems and failure. Trusted messengers should look for possibilities rather than look for problems, as well as think and encourage improvement rather than place blame. </a:t>
            </a:r>
          </a:p>
          <a:p>
            <a:endParaRPr lang="en-US" dirty="0"/>
          </a:p>
          <a:p>
            <a:r>
              <a:rPr lang="en-US" dirty="0"/>
              <a:t>Here, we move away from traditional practice and towards appreciative practice – something important for a trusted messenger to do, especially because – as we mentioned earlier – trusted messengers are not dictating or lecturing to parents, but are rather supporting them with early learning messages and tools. </a:t>
            </a:r>
          </a:p>
          <a:p>
            <a:endParaRPr lang="en-US" dirty="0"/>
          </a:p>
          <a:p>
            <a:endParaRPr lang="en-US" dirty="0"/>
          </a:p>
        </p:txBody>
      </p:sp>
      <p:sp>
        <p:nvSpPr>
          <p:cNvPr id="4" name="Slide Number Placeholder 3"/>
          <p:cNvSpPr>
            <a:spLocks noGrp="1"/>
          </p:cNvSpPr>
          <p:nvPr>
            <p:ph type="sldNum" sz="quarter" idx="10"/>
          </p:nvPr>
        </p:nvSpPr>
        <p:spPr/>
        <p:txBody>
          <a:bodyPr/>
          <a:lstStyle/>
          <a:p>
            <a:fld id="{6C1EBF0D-8ACC-4F5E-B38E-D70D2656DF46}" type="slidenum">
              <a:rPr lang="en-US" smtClean="0"/>
              <a:pPr/>
              <a:t>11</a:t>
            </a:fld>
            <a:endParaRPr lang="en-US"/>
          </a:p>
        </p:txBody>
      </p:sp>
    </p:spTree>
    <p:extLst>
      <p:ext uri="{BB962C8B-B14F-4D97-AF65-F5344CB8AC3E}">
        <p14:creationId xmlns:p14="http://schemas.microsoft.com/office/powerpoint/2010/main" val="3137859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now love to take a moment to think about where there are opportunities for families to talk, read, and sing together every day in your community. What part of a caregiver's daily routine could be integrated with talking, reading, and singing? Please put your thoughts in the chat! </a:t>
            </a:r>
            <a:endParaRPr lang="en-US" dirty="0">
              <a:cs typeface="Calibri"/>
            </a:endParaRPr>
          </a:p>
          <a:p>
            <a:endParaRPr lang="en-US" dirty="0"/>
          </a:p>
          <a:p>
            <a:r>
              <a:rPr lang="en-US" i="1" dirty="0">
                <a:cs typeface="Calibri"/>
              </a:rPr>
              <a:t>Talk about the ideas that participants put into the chat. </a:t>
            </a:r>
          </a:p>
          <a:p>
            <a:endParaRPr lang="en-US" dirty="0">
              <a:cs typeface="Calibri"/>
            </a:endParaRPr>
          </a:p>
          <a:p>
            <a:r>
              <a:rPr lang="en-US" dirty="0">
                <a:cs typeface="Calibri"/>
              </a:rPr>
              <a:t>So as you can see, there are many ways to talk, read, and sing everyday! This is a little preview of one of our key messages: everyday moments can be a meaningful learning opportunity!</a:t>
            </a:r>
          </a:p>
        </p:txBody>
      </p:sp>
      <p:sp>
        <p:nvSpPr>
          <p:cNvPr id="4" name="Slide Number Placeholder 3"/>
          <p:cNvSpPr>
            <a:spLocks noGrp="1"/>
          </p:cNvSpPr>
          <p:nvPr>
            <p:ph type="sldNum" sz="quarter" idx="5"/>
          </p:nvPr>
        </p:nvSpPr>
        <p:spPr/>
        <p:txBody>
          <a:bodyPr/>
          <a:lstStyle/>
          <a:p>
            <a:fld id="{1885F54A-7A3F-446B-A350-38757F90EABE}" type="slidenum">
              <a:rPr lang="en-US"/>
              <a:t>12</a:t>
            </a:fld>
            <a:endParaRPr lang="en-US"/>
          </a:p>
        </p:txBody>
      </p:sp>
    </p:spTree>
    <p:extLst>
      <p:ext uri="{BB962C8B-B14F-4D97-AF65-F5344CB8AC3E}">
        <p14:creationId xmlns:p14="http://schemas.microsoft.com/office/powerpoint/2010/main" val="4168035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those of you who learn from "seeing", here is a great example of how a family integrates talking into an everyday activity – watching TV! This moment is turned into a rich learning moment for the baby, who has a back-and-forth "conversation" with his dad. Even though the baby is not saying actual words, his father turns TV time into an opportunity for talking, which helps to increase his little one's vocabulary and brain development, while also creating a precious and heartwarming memory! </a:t>
            </a:r>
          </a:p>
        </p:txBody>
      </p:sp>
      <p:sp>
        <p:nvSpPr>
          <p:cNvPr id="4" name="Slide Number Placeholder 3"/>
          <p:cNvSpPr>
            <a:spLocks noGrp="1"/>
          </p:cNvSpPr>
          <p:nvPr>
            <p:ph type="sldNum" sz="quarter" idx="5"/>
          </p:nvPr>
        </p:nvSpPr>
        <p:spPr/>
        <p:txBody>
          <a:bodyPr/>
          <a:lstStyle/>
          <a:p>
            <a:fld id="{1885F54A-7A3F-446B-A350-38757F90EABE}" type="slidenum">
              <a:rPr lang="en-US"/>
              <a:t>13</a:t>
            </a:fld>
            <a:endParaRPr lang="en-US"/>
          </a:p>
        </p:txBody>
      </p:sp>
    </p:spTree>
    <p:extLst>
      <p:ext uri="{BB962C8B-B14F-4D97-AF65-F5344CB8AC3E}">
        <p14:creationId xmlns:p14="http://schemas.microsoft.com/office/powerpoint/2010/main" val="3234880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think about messaging, a good place to start is with some helpful basics on how adults learn best. You all probably know some tips on how children learn best, but when you're interacting with a parent or caregiver, here are some tips on ways that you can best support them. </a:t>
            </a:r>
            <a:endParaRPr lang="en-US" dirty="0">
              <a:cs typeface="Calibri"/>
            </a:endParaRPr>
          </a:p>
          <a:p>
            <a:endParaRPr lang="en-US" dirty="0"/>
          </a:p>
          <a:p>
            <a:r>
              <a:rPr lang="en-US" dirty="0"/>
              <a:t>Parents and caregivers learn best when:</a:t>
            </a:r>
          </a:p>
          <a:p>
            <a:endParaRPr lang="en-US" dirty="0"/>
          </a:p>
          <a:p>
            <a:pPr marL="628650" lvl="1" indent="-171450">
              <a:spcBef>
                <a:spcPct val="20000"/>
              </a:spcBef>
              <a:buFont typeface="Arial,Sans-Serif"/>
              <a:buChar char="•"/>
            </a:pPr>
            <a:r>
              <a:rPr lang="en-US" dirty="0"/>
              <a:t>Their experiences and knowledge are recognized and built upon</a:t>
            </a:r>
          </a:p>
          <a:p>
            <a:pPr marL="628650" lvl="1" indent="-171450">
              <a:spcBef>
                <a:spcPct val="20000"/>
              </a:spcBef>
              <a:buFont typeface="Arial,Sans-Serif"/>
              <a:buChar char="•"/>
            </a:pPr>
            <a:r>
              <a:rPr lang="en-US" dirty="0"/>
              <a:t>They are provided opportunities to practice new learning</a:t>
            </a:r>
          </a:p>
          <a:p>
            <a:pPr marL="628650" lvl="1" indent="-171450">
              <a:spcBef>
                <a:spcPct val="20000"/>
              </a:spcBef>
              <a:buFont typeface="Arial,Sans-Serif"/>
              <a:buChar char="•"/>
            </a:pPr>
            <a:r>
              <a:rPr lang="en-US" dirty="0"/>
              <a:t>Connections are made between theory and practice</a:t>
            </a:r>
          </a:p>
          <a:p>
            <a:pPr marL="628650" lvl="1" indent="-171450">
              <a:spcBef>
                <a:spcPct val="20000"/>
              </a:spcBef>
              <a:buFont typeface="Arial,Sans-Serif"/>
              <a:buChar char="•"/>
            </a:pPr>
            <a:r>
              <a:rPr lang="en-US" dirty="0"/>
              <a:t>Feedback is strength-based, reinforcing what someone is doing well</a:t>
            </a:r>
          </a:p>
          <a:p>
            <a:pPr indent="0">
              <a:buFontTx/>
              <a:buNone/>
            </a:pPr>
            <a:endParaRPr lang="en-US" dirty="0">
              <a:cs typeface="Calibri"/>
            </a:endParaRPr>
          </a:p>
        </p:txBody>
      </p:sp>
      <p:sp>
        <p:nvSpPr>
          <p:cNvPr id="4" name="Slide Number Placeholder 3"/>
          <p:cNvSpPr>
            <a:spLocks noGrp="1"/>
          </p:cNvSpPr>
          <p:nvPr>
            <p:ph type="sldNum" sz="quarter" idx="5"/>
          </p:nvPr>
        </p:nvSpPr>
        <p:spPr/>
        <p:txBody>
          <a:bodyPr/>
          <a:lstStyle/>
          <a:p>
            <a:fld id="{25BE6398-B38D-1544-8E5C-5DD125A0BF80}" type="slidenum">
              <a:rPr lang="en-US" smtClean="0"/>
              <a:pPr/>
              <a:t>14</a:t>
            </a:fld>
            <a:endParaRPr lang="en-US"/>
          </a:p>
        </p:txBody>
      </p:sp>
    </p:spTree>
    <p:extLst>
      <p:ext uri="{BB962C8B-B14F-4D97-AF65-F5344CB8AC3E}">
        <p14:creationId xmlns:p14="http://schemas.microsoft.com/office/powerpoint/2010/main" val="3476911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key messages for families, we're focused today on delivering messages to parents on early brain and language development. From our perspective, here are some key points to touch on with families. Try to do one or more of the following during your visits or interactions with families! </a:t>
            </a:r>
          </a:p>
          <a:p>
            <a:endParaRPr lang="en-US" dirty="0">
              <a:cs typeface="Calibri"/>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8428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Here are a few other key messages we encourage you to share with families.</a:t>
            </a:r>
            <a:endParaRPr lang="en-US" dirty="0"/>
          </a:p>
          <a:p>
            <a:endParaRPr lang="en-US" dirty="0">
              <a:cs typeface="Calibri"/>
            </a:endParaRPr>
          </a:p>
          <a:p>
            <a:r>
              <a:rPr lang="en-US" b="1" dirty="0">
                <a:cs typeface="Calibri"/>
              </a:rPr>
              <a:t>TRAINER NOTE: Please feel free to add to these key messages, especially if your training is on a specific topic (like math or social-emotional development). For your convenience, you can find additional key messages on these topics in the optional slides section at the end of this deck.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7424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defRPr/>
            </a:pPr>
            <a:r>
              <a:rPr lang="en-US" b="1" dirty="0">
                <a:cs typeface="Calibri"/>
              </a:rPr>
              <a:t>OPTIONAL – </a:t>
            </a:r>
            <a:r>
              <a:rPr lang="en-US" dirty="0">
                <a:cs typeface="Calibri"/>
              </a:rPr>
              <a:t>If you have a video of trusted messengers "in action" in your community or testimonials from families who have already interacted with trusted messengers in your community, we encourage you to add it to this slide. After showing it, make a few remarks on the impact that trusted messengers have already played in your community! You can also use the video as an opportunity to ask participants to think about </a:t>
            </a:r>
            <a:r>
              <a:rPr lang="en-US" dirty="0"/>
              <a:t>how the trusted messenger speaks to the caregiver. What do they say or do that helps foster trust? What key messages do they share, and how do they share them? What do you think is good about their approach, and is there anything that could be improved?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cs typeface="Calibri"/>
              </a:rPr>
              <a:t>If you do not have any videos or testimonials, you can use the trusted messenger video TSTF created: https://www.youtube.com/watch?v=GU5RYBFXuYM. As with above, try to incorporate a discussion after showing the video. </a:t>
            </a:r>
          </a:p>
        </p:txBody>
      </p:sp>
      <p:sp>
        <p:nvSpPr>
          <p:cNvPr id="4" name="Slide Number Placeholder 3"/>
          <p:cNvSpPr>
            <a:spLocks noGrp="1"/>
          </p:cNvSpPr>
          <p:nvPr>
            <p:ph type="sldNum" sz="quarter" idx="5"/>
          </p:nvPr>
        </p:nvSpPr>
        <p:spPr/>
        <p:txBody>
          <a:bodyPr/>
          <a:lstStyle/>
          <a:p>
            <a:fld id="{99AEEA08-5140-BA4F-B3D5-EA87996C58A4}" type="slidenum">
              <a:rPr lang="en-US" smtClean="0"/>
              <a:t>17</a:t>
            </a:fld>
            <a:endParaRPr lang="en-US"/>
          </a:p>
        </p:txBody>
      </p:sp>
    </p:spTree>
    <p:extLst>
      <p:ext uri="{BB962C8B-B14F-4D97-AF65-F5344CB8AC3E}">
        <p14:creationId xmlns:p14="http://schemas.microsoft.com/office/powerpoint/2010/main" val="1242099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what about you all: the soon-to-be trusted messengers in [CITY]? What might an interaction look like for you, and where might there be opportunities to talk, read, and sing in the spaces you are in? </a:t>
            </a:r>
          </a:p>
          <a:p>
            <a:endParaRPr lang="en-US" dirty="0">
              <a:cs typeface="Calibri"/>
            </a:endParaRPr>
          </a:p>
          <a:p>
            <a:r>
              <a:rPr lang="en-US" dirty="0">
                <a:cs typeface="Calibri"/>
              </a:rPr>
              <a:t>Before I dive into the example, I would love to ask you all: have you engaged with families previously as part of your everyday workflow? What was that like? </a:t>
            </a:r>
          </a:p>
          <a:p>
            <a:endParaRPr lang="en-US" dirty="0">
              <a:cs typeface="Calibri"/>
            </a:endParaRPr>
          </a:p>
          <a:p>
            <a:r>
              <a:rPr lang="en-US" i="1" dirty="0">
                <a:cs typeface="Calibri"/>
              </a:rPr>
              <a:t>Ask for 2-3 people to share what they have done. </a:t>
            </a:r>
            <a:endParaRPr lang="en-US" dirty="0">
              <a:cs typeface="Calibri"/>
            </a:endParaRPr>
          </a:p>
          <a:p>
            <a:endParaRPr lang="en-US" i="1" dirty="0">
              <a:cs typeface="Calibri"/>
            </a:endParaRPr>
          </a:p>
        </p:txBody>
      </p:sp>
      <p:sp>
        <p:nvSpPr>
          <p:cNvPr id="4" name="Slide Number Placeholder 3"/>
          <p:cNvSpPr>
            <a:spLocks noGrp="1"/>
          </p:cNvSpPr>
          <p:nvPr>
            <p:ph type="sldNum" sz="quarter" idx="5"/>
          </p:nvPr>
        </p:nvSpPr>
        <p:spPr/>
        <p:txBody>
          <a:bodyPr/>
          <a:lstStyle/>
          <a:p>
            <a:fld id="{25BE6398-B38D-1544-8E5C-5DD125A0BF80}" type="slidenum">
              <a:rPr lang="en-US" smtClean="0"/>
              <a:pPr/>
              <a:t>18</a:t>
            </a:fld>
            <a:endParaRPr lang="en-US"/>
          </a:p>
        </p:txBody>
      </p:sp>
    </p:spTree>
    <p:extLst>
      <p:ext uri="{BB962C8B-B14F-4D97-AF65-F5344CB8AC3E}">
        <p14:creationId xmlns:p14="http://schemas.microsoft.com/office/powerpoint/2010/main" val="2592251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sharing! Those are wonderful examples – as you can see, there is no </a:t>
            </a:r>
            <a:r>
              <a:rPr lang="en-US" i="1" dirty="0"/>
              <a:t>one </a:t>
            </a:r>
            <a:r>
              <a:rPr lang="en-US" dirty="0"/>
              <a:t>way that you can support families. However, for those of you who might be new to the idea of being a trusted messenger, here are some additional tips that you can consider integrating into your own everyday work, as well as an example of how other trusted messengers in your role as [ROLE] have engaged with families. </a:t>
            </a:r>
          </a:p>
          <a:p>
            <a:endParaRPr lang="en-US" dirty="0"/>
          </a:p>
          <a:p>
            <a:r>
              <a:rPr lang="en-US" dirty="0"/>
              <a:t>NOTE: A more engaging way to do this activity is to ask participants how they could see themselves integrating the key messages/resources into their everyday workflow. It can be helpful for the trainer to provide examples of what has worked in the past, but it’s best to avoid being too prescriptive! </a:t>
            </a:r>
            <a:r>
              <a:rPr lang="en-US" dirty="0">
                <a:cs typeface="Calibri"/>
              </a:rPr>
              <a:t>If possible, get a video of the trusted messenger interaction occurring. </a:t>
            </a:r>
          </a:p>
        </p:txBody>
      </p:sp>
      <p:sp>
        <p:nvSpPr>
          <p:cNvPr id="4" name="Slide Number Placeholder 3"/>
          <p:cNvSpPr>
            <a:spLocks noGrp="1"/>
          </p:cNvSpPr>
          <p:nvPr>
            <p:ph type="sldNum" sz="quarter" idx="5"/>
          </p:nvPr>
        </p:nvSpPr>
        <p:spPr/>
        <p:txBody>
          <a:bodyPr/>
          <a:lstStyle/>
          <a:p>
            <a:fld id="{25BE6398-B38D-1544-8E5C-5DD125A0BF80}" type="slidenum">
              <a:rPr lang="en-US" smtClean="0"/>
              <a:pPr/>
              <a:t>19</a:t>
            </a:fld>
            <a:endParaRPr lang="en-US"/>
          </a:p>
        </p:txBody>
      </p:sp>
    </p:spTree>
    <p:extLst>
      <p:ext uri="{BB962C8B-B14F-4D97-AF65-F5344CB8AC3E}">
        <p14:creationId xmlns:p14="http://schemas.microsoft.com/office/powerpoint/2010/main" val="866350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r>
              <a:rPr lang="en-US" dirty="0">
                <a:cs typeface="Calibri"/>
              </a:rPr>
              <a:t>This is the beginning of the training. You can quickly flip through this slide, or take the time to introduce yourself/organization/background. </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4E07CE4C-79E2-452C-A44F-422F99DD1D03}" type="slidenum">
              <a:rPr lang="en-US" smtClean="0"/>
              <a:pPr/>
              <a:t>2</a:t>
            </a:fld>
            <a:endParaRPr lang="en-US"/>
          </a:p>
        </p:txBody>
      </p:sp>
    </p:spTree>
    <p:extLst>
      <p:ext uri="{BB962C8B-B14F-4D97-AF65-F5344CB8AC3E}">
        <p14:creationId xmlns:p14="http://schemas.microsoft.com/office/powerpoint/2010/main" val="38065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tools, these are the materials that families will be receiving. As you may know, the Talking is Teaching community in CITY will be delivering MATERIALS to families in the local community. </a:t>
            </a:r>
            <a:endParaRPr lang="en-US" dirty="0">
              <a:cs typeface="Calibri"/>
            </a:endParaRPr>
          </a:p>
          <a:p>
            <a:endParaRPr lang="en-US" dirty="0"/>
          </a:p>
          <a:p>
            <a:r>
              <a:rPr lang="en-US" dirty="0"/>
              <a:t>In total, families will be receiving # items: a [LIST MATERIALS] </a:t>
            </a:r>
            <a:endParaRPr lang="en-US" dirty="0">
              <a:cs typeface="Calibri"/>
            </a:endParaRPr>
          </a:p>
          <a:p>
            <a:endParaRPr lang="en-US" dirty="0">
              <a:cs typeface="Calibri"/>
            </a:endParaRPr>
          </a:p>
          <a:p>
            <a:r>
              <a:rPr lang="en-US" dirty="0"/>
              <a:t>Let's do a deeper dive of the resources. You'll notice that the DEEP DIVE INTO MATERIALS. </a:t>
            </a:r>
            <a:r>
              <a:rPr lang="en-US" i="1" dirty="0"/>
              <a:t>Include what the materials are, and how you can activate these materials with families. [For some examples and inspiration on how to activate specific materials and tools, see the sample talking points tip sheet that was sent to you after the training.]</a:t>
            </a:r>
            <a:endParaRPr lang="en-US" i="1" dirty="0">
              <a:cs typeface="Calibri"/>
            </a:endParaRPr>
          </a:p>
          <a:p>
            <a:endParaRPr lang="en-US" dirty="0">
              <a:cs typeface="Calibri"/>
            </a:endParaRPr>
          </a:p>
          <a:p>
            <a:r>
              <a:rPr lang="en-US" b="1" dirty="0">
                <a:cs typeface="Calibri"/>
              </a:rPr>
              <a:t>Depending on how many resources you are distributing, you may need to add more slides for a deeper dive into each resource. Additionally, we recommend asking participants to share their own ideas on how they would model specific materials. </a:t>
            </a:r>
          </a:p>
          <a:p>
            <a:endParaRPr lang="en-US" b="1" dirty="0">
              <a:cs typeface="Calibri"/>
            </a:endParaRPr>
          </a:p>
          <a:p>
            <a:r>
              <a:rPr lang="en-US" b="1" dirty="0">
                <a:cs typeface="Calibri"/>
              </a:rPr>
              <a:t>In-Person Tip:</a:t>
            </a:r>
          </a:p>
          <a:p>
            <a:r>
              <a:rPr lang="en-US" b="0" dirty="0">
                <a:cs typeface="Calibri"/>
              </a:rPr>
              <a:t>If you are conducting the training in-person, there is a lot more opportunity for a hands-on experience! Try to have the tools ready for the training and give each participant a set of the tools. As you model the tools, </a:t>
            </a:r>
            <a:r>
              <a:rPr lang="en-US" dirty="0"/>
              <a:t>you can ask participants to share ways that they might model the tool with a family. </a:t>
            </a:r>
            <a:endParaRPr lang="en-US" b="0" dirty="0">
              <a:cs typeface="Calibri"/>
            </a:endParaRPr>
          </a:p>
        </p:txBody>
      </p:sp>
      <p:sp>
        <p:nvSpPr>
          <p:cNvPr id="4" name="Slide Number Placeholder 3"/>
          <p:cNvSpPr>
            <a:spLocks noGrp="1"/>
          </p:cNvSpPr>
          <p:nvPr>
            <p:ph type="sldNum" sz="quarter" idx="5"/>
          </p:nvPr>
        </p:nvSpPr>
        <p:spPr/>
        <p:txBody>
          <a:bodyPr/>
          <a:lstStyle/>
          <a:p>
            <a:fld id="{25BE6398-B38D-1544-8E5C-5DD125A0BF80}" type="slidenum">
              <a:rPr lang="en-US" smtClean="0"/>
              <a:pPr/>
              <a:t>20</a:t>
            </a:fld>
            <a:endParaRPr lang="en-US"/>
          </a:p>
        </p:txBody>
      </p:sp>
    </p:spTree>
    <p:extLst>
      <p:ext uri="{BB962C8B-B14F-4D97-AF65-F5344CB8AC3E}">
        <p14:creationId xmlns:p14="http://schemas.microsoft.com/office/powerpoint/2010/main" val="464950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dirty="0">
                <a:solidFill>
                  <a:srgbClr val="000000"/>
                </a:solidFill>
                <a:effectLst/>
                <a:latin typeface="Calibri" panose="020F0502020204030204" pitchFamily="34" charset="0"/>
              </a:rPr>
              <a:t>Note: </a:t>
            </a:r>
            <a:r>
              <a:rPr lang="en-US" sz="1800" b="0" i="0" dirty="0">
                <a:solidFill>
                  <a:srgbClr val="000000"/>
                </a:solidFill>
                <a:effectLst/>
                <a:latin typeface="Calibri" panose="020F0502020204030204" pitchFamily="34" charset="0"/>
              </a:rPr>
              <a:t>We recommend that you do an activity during your training. Activity type will depend largely on what your training looks like (in person vs virtual, number of people you are training, how long your training is, etc.). The goal of any activity is to allow the trainees a chance to think more critically about what it might look like to share a key message and resource with a family. </a:t>
            </a:r>
          </a:p>
          <a:p>
            <a:endParaRPr lang="en-US" sz="1800" b="0" i="0" dirty="0">
              <a:solidFill>
                <a:srgbClr val="000000"/>
              </a:solidFill>
              <a:effectLst/>
              <a:latin typeface="Calibri" panose="020F0502020204030204" pitchFamily="34" charset="0"/>
              <a:cs typeface="Calibri"/>
            </a:endParaRPr>
          </a:p>
          <a:p>
            <a:r>
              <a:rPr lang="en-US" sz="1800" b="0" i="0" dirty="0">
                <a:solidFill>
                  <a:srgbClr val="000000"/>
                </a:solidFill>
                <a:effectLst/>
                <a:latin typeface="Calibri" panose="020F0502020204030204" pitchFamily="34" charset="0"/>
                <a:cs typeface="Calibri"/>
              </a:rPr>
              <a:t>Try out different activities and see how it goes! Our biggest successes in activities have been when we rely on the trainee to tell us how they might integrate the message and resource: this could look like an idea-generating session (sticky notes on a real or virtual whiteboard or a group discussion), or modeling activities where trainees group up and test out how they might say the message in their everyday conversation.  </a:t>
            </a:r>
            <a:endParaRPr lang="en-US" dirty="0">
              <a:cs typeface="Calibri"/>
            </a:endParaRPr>
          </a:p>
        </p:txBody>
      </p:sp>
      <p:sp>
        <p:nvSpPr>
          <p:cNvPr id="4" name="Slide Number Placeholder 3"/>
          <p:cNvSpPr>
            <a:spLocks noGrp="1"/>
          </p:cNvSpPr>
          <p:nvPr>
            <p:ph type="sldNum" sz="quarter" idx="5"/>
          </p:nvPr>
        </p:nvSpPr>
        <p:spPr/>
        <p:txBody>
          <a:bodyPr/>
          <a:lstStyle/>
          <a:p>
            <a:fld id="{25BE6398-B38D-1544-8E5C-5DD125A0BF80}" type="slidenum">
              <a:rPr lang="en-US" smtClean="0"/>
              <a:pPr/>
              <a:t>21</a:t>
            </a:fld>
            <a:endParaRPr lang="en-US"/>
          </a:p>
        </p:txBody>
      </p:sp>
    </p:spTree>
    <p:extLst>
      <p:ext uri="{BB962C8B-B14F-4D97-AF65-F5344CB8AC3E}">
        <p14:creationId xmlns:p14="http://schemas.microsoft.com/office/powerpoint/2010/main" val="3896082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encourage you to provide trainees with a recording (if applicable) and other takeaway items. If you are asking them to share some specific messages and resources, a document detailing those is very helpful. </a:t>
            </a:r>
          </a:p>
          <a:p>
            <a:endParaRPr lang="en-US" dirty="0">
              <a:cs typeface="Calibri"/>
            </a:endParaRPr>
          </a:p>
        </p:txBody>
      </p:sp>
      <p:sp>
        <p:nvSpPr>
          <p:cNvPr id="4" name="Slide Number Placeholder 3"/>
          <p:cNvSpPr>
            <a:spLocks noGrp="1"/>
          </p:cNvSpPr>
          <p:nvPr>
            <p:ph type="sldNum" sz="quarter" idx="5"/>
          </p:nvPr>
        </p:nvSpPr>
        <p:spPr/>
        <p:txBody>
          <a:bodyPr/>
          <a:lstStyle/>
          <a:p>
            <a:fld id="{25BE6398-B38D-1544-8E5C-5DD125A0BF80}" type="slidenum">
              <a:rPr lang="en-US" smtClean="0"/>
              <a:pPr/>
              <a:t>22</a:t>
            </a:fld>
            <a:endParaRPr lang="en-US"/>
          </a:p>
        </p:txBody>
      </p:sp>
    </p:spTree>
    <p:extLst>
      <p:ext uri="{BB962C8B-B14F-4D97-AF65-F5344CB8AC3E}">
        <p14:creationId xmlns:p14="http://schemas.microsoft.com/office/powerpoint/2010/main" val="3304992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wrap up today’s training, I’d love to do one last activity. What is one thing that you learned today, and what is one thing you will take with you and begin implementing right away? Please put your answer in the chat!</a:t>
            </a:r>
            <a:endParaRPr lang="en-US" dirty="0">
              <a:cs typeface="Calibri" panose="020F0502020204030204"/>
            </a:endParaRPr>
          </a:p>
          <a:p>
            <a:endParaRPr lang="en-US" sz="1200" kern="1200" dirty="0">
              <a:solidFill>
                <a:schemeClr val="tx1"/>
              </a:solidFill>
              <a:effectLst/>
              <a:latin typeface="+mn-lt"/>
              <a:cs typeface="Calibri"/>
            </a:endParaRPr>
          </a:p>
          <a:p>
            <a:r>
              <a:rPr lang="en-US" b="1" dirty="0">
                <a:cs typeface="Calibri"/>
              </a:rPr>
              <a:t>Note: If your training is in-person, you can modify this closing activity to be more hands-on. Please see the slides near the end of the deck for a detailed description of what this could look like.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5BE6398-B38D-1544-8E5C-5DD125A0BF80}" type="slidenum">
              <a:rPr lang="en-US" smtClean="0"/>
              <a:pPr/>
              <a:t>23</a:t>
            </a:fld>
            <a:endParaRPr lang="en-US"/>
          </a:p>
        </p:txBody>
      </p:sp>
    </p:spTree>
    <p:extLst>
      <p:ext uri="{BB962C8B-B14F-4D97-AF65-F5344CB8AC3E}">
        <p14:creationId xmlns:p14="http://schemas.microsoft.com/office/powerpoint/2010/main" val="738486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a:t>
            </a:r>
            <a:r>
              <a:rPr lang="en-US" dirty="0">
                <a:cs typeface="Calibri"/>
              </a:rPr>
              <a:t>: Now, we have some time to answer questions that came up in the chat during the training. If you have a question but did not enter it in the chat, please raise your hand or click the "raise hand" button! </a:t>
            </a:r>
          </a:p>
        </p:txBody>
      </p:sp>
      <p:sp>
        <p:nvSpPr>
          <p:cNvPr id="4" name="Slide Number Placeholder 3"/>
          <p:cNvSpPr>
            <a:spLocks noGrp="1"/>
          </p:cNvSpPr>
          <p:nvPr>
            <p:ph type="sldNum" sz="quarter" idx="5"/>
          </p:nvPr>
        </p:nvSpPr>
        <p:spPr/>
        <p:txBody>
          <a:bodyPr/>
          <a:lstStyle/>
          <a:p>
            <a:fld id="{25BE6398-B38D-1544-8E5C-5DD125A0BF80}" type="slidenum">
              <a:rPr lang="en-US" smtClean="0"/>
              <a:pPr/>
              <a:t>24</a:t>
            </a:fld>
            <a:endParaRPr lang="en-US"/>
          </a:p>
        </p:txBody>
      </p:sp>
    </p:spTree>
    <p:extLst>
      <p:ext uri="{BB962C8B-B14F-4D97-AF65-F5344CB8AC3E}">
        <p14:creationId xmlns:p14="http://schemas.microsoft.com/office/powerpoint/2010/main" val="711946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Thank you everyone for attending this virtual training! I will be putting a link to a short post-training survey in the chat, and I will also be emailing everyone the tip sheets and the link to the post-training survey. We appreciate all feedback as we think about how to further improve on our trainings in a virtual environment. Thank you for helping improve brain and language development in young children in [CITY]!</a:t>
            </a:r>
          </a:p>
          <a:p>
            <a:endParaRPr lang="en-US" dirty="0">
              <a:cs typeface="Calibri"/>
            </a:endParaRPr>
          </a:p>
          <a:p>
            <a:r>
              <a:rPr lang="en-US" b="1" dirty="0">
                <a:cs typeface="Calibri"/>
              </a:rPr>
              <a:t>[NOTE: Please feel free to use the same format as the survey you took during your training. We also encourage you to adapt the survey to the needs and characteristics of your community.]</a:t>
            </a:r>
          </a:p>
          <a:p>
            <a:endParaRPr lang="en-US" dirty="0">
              <a:cs typeface="Calibri"/>
            </a:endParaRPr>
          </a:p>
          <a:p>
            <a:r>
              <a:rPr lang="en-US" dirty="0">
                <a:cs typeface="Calibri"/>
              </a:rPr>
              <a:t>Finally, you will also receive a Certificate of Completion. Again, thank you for joining us in this virtual training! I will be sticking around for a few more minutes to address any additional questions you may have, but the training is officially over!</a:t>
            </a:r>
            <a:endParaRPr lang="en-US" dirty="0"/>
          </a:p>
        </p:txBody>
      </p:sp>
      <p:sp>
        <p:nvSpPr>
          <p:cNvPr id="4" name="Slide Number Placeholder 3"/>
          <p:cNvSpPr>
            <a:spLocks noGrp="1"/>
          </p:cNvSpPr>
          <p:nvPr>
            <p:ph type="sldNum" sz="quarter" idx="5"/>
          </p:nvPr>
        </p:nvSpPr>
        <p:spPr/>
        <p:txBody>
          <a:bodyPr/>
          <a:lstStyle/>
          <a:p>
            <a:fld id="{25BE6398-B38D-1544-8E5C-5DD125A0BF80}" type="slidenum">
              <a:rPr lang="en-US" smtClean="0"/>
              <a:pPr/>
              <a:t>25</a:t>
            </a:fld>
            <a:endParaRPr lang="en-US"/>
          </a:p>
        </p:txBody>
      </p:sp>
    </p:spTree>
    <p:extLst>
      <p:ext uri="{BB962C8B-B14F-4D97-AF65-F5344CB8AC3E}">
        <p14:creationId xmlns:p14="http://schemas.microsoft.com/office/powerpoint/2010/main" val="3816323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85F54A-7A3F-446B-A350-38757F90EABE}" type="slidenum">
              <a:rPr lang="en-US" smtClean="0"/>
              <a:t>26</a:t>
            </a:fld>
            <a:endParaRPr lang="en-US"/>
          </a:p>
        </p:txBody>
      </p:sp>
    </p:spTree>
    <p:extLst>
      <p:ext uri="{BB962C8B-B14F-4D97-AF65-F5344CB8AC3E}">
        <p14:creationId xmlns:p14="http://schemas.microsoft.com/office/powerpoint/2010/main" val="2655847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The following two slides are optional and include slides on building trust, basics of early brain/language development, and tips for a virtual environment. Should any of these slides be applicable to the training you will be conducting, please feel free to add them to the main deck. </a:t>
            </a:r>
            <a:endParaRPr lang="en-US"/>
          </a:p>
        </p:txBody>
      </p:sp>
      <p:sp>
        <p:nvSpPr>
          <p:cNvPr id="4" name="Slide Number Placeholder 3"/>
          <p:cNvSpPr>
            <a:spLocks noGrp="1"/>
          </p:cNvSpPr>
          <p:nvPr>
            <p:ph type="sldNum" sz="quarter" idx="5"/>
          </p:nvPr>
        </p:nvSpPr>
        <p:spPr/>
        <p:txBody>
          <a:bodyPr/>
          <a:lstStyle/>
          <a:p>
            <a:fld id="{1885F54A-7A3F-446B-A350-38757F90EABE}" type="slidenum">
              <a:rPr lang="en-US"/>
              <a:t>27</a:t>
            </a:fld>
            <a:endParaRPr lang="en-US"/>
          </a:p>
        </p:txBody>
      </p:sp>
    </p:spTree>
    <p:extLst>
      <p:ext uri="{BB962C8B-B14F-4D97-AF65-F5344CB8AC3E}">
        <p14:creationId xmlns:p14="http://schemas.microsoft.com/office/powerpoint/2010/main" val="3968579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think that the trusted messengers would benefit from learning more about Talking is Teaching (especially if the participants are brand new to the </a:t>
            </a:r>
            <a:r>
              <a:rPr lang="en-US" dirty="0"/>
              <a:t>campaign</a:t>
            </a:r>
            <a:r>
              <a:rPr lang="en-US"/>
              <a:t>), it might be helpful to add information on Too Small to Fail and Talking is Teaching. You can insert the following slides into the deck.</a:t>
            </a:r>
            <a:r>
              <a:rPr lang="en-US" dirty="0"/>
              <a:t> You could also add a slide on your campaign and what you do locally! </a:t>
            </a:r>
            <a:endParaRPr lang="en-US"/>
          </a:p>
        </p:txBody>
      </p:sp>
      <p:sp>
        <p:nvSpPr>
          <p:cNvPr id="4" name="Slide Number Placeholder 3"/>
          <p:cNvSpPr>
            <a:spLocks noGrp="1"/>
          </p:cNvSpPr>
          <p:nvPr>
            <p:ph type="sldNum" sz="quarter" idx="5"/>
          </p:nvPr>
        </p:nvSpPr>
        <p:spPr/>
        <p:txBody>
          <a:bodyPr/>
          <a:lstStyle/>
          <a:p>
            <a:fld id="{1885F54A-7A3F-446B-A350-38757F90EABE}" type="slidenum">
              <a:rPr lang="en-US"/>
              <a:t>28</a:t>
            </a:fld>
            <a:endParaRPr lang="en-US"/>
          </a:p>
        </p:txBody>
      </p:sp>
    </p:spTree>
    <p:extLst>
      <p:ext uri="{BB962C8B-B14F-4D97-AF65-F5344CB8AC3E}">
        <p14:creationId xmlns:p14="http://schemas.microsoft.com/office/powerpoint/2010/main" val="469749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800" b="0" i="0" dirty="0">
              <a:solidFill>
                <a:srgbClr val="000000"/>
              </a:solidFill>
              <a:effectLst/>
              <a:latin typeface="Calibri" panose="020F050202020403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7093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5BE6398-B38D-1544-8E5C-5DD125A0BF80}" type="slidenum">
              <a:rPr lang="en-US" smtClean="0"/>
              <a:pPr/>
              <a:t>3</a:t>
            </a:fld>
            <a:endParaRPr lang="en-US"/>
          </a:p>
        </p:txBody>
      </p:sp>
    </p:spTree>
    <p:extLst>
      <p:ext uri="{BB962C8B-B14F-4D97-AF65-F5344CB8AC3E}">
        <p14:creationId xmlns:p14="http://schemas.microsoft.com/office/powerpoint/2010/main" val="2337242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defRPr/>
            </a:pPr>
            <a:endParaRPr lang="en-US" sz="1800" b="1" i="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6219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In order to make small moments big, TSTF developed three central strategies in which we do our work: people, places, and resources.</a:t>
            </a:r>
            <a:endParaRPr lang="en-US" dirty="0"/>
          </a:p>
        </p:txBody>
      </p:sp>
      <p:sp>
        <p:nvSpPr>
          <p:cNvPr id="4" name="Slide Number Placeholder 3"/>
          <p:cNvSpPr>
            <a:spLocks noGrp="1"/>
          </p:cNvSpPr>
          <p:nvPr>
            <p:ph type="sldNum" sz="quarter" idx="5"/>
          </p:nvPr>
        </p:nvSpPr>
        <p:spPr/>
        <p:txBody>
          <a:bodyPr/>
          <a:lstStyle/>
          <a:p>
            <a:fld id="{8CF07C91-DCC6-4D5B-88E9-59C4D497E623}" type="slidenum">
              <a:rPr lang="en-US" smtClean="0"/>
              <a:t>31</a:t>
            </a:fld>
            <a:endParaRPr lang="en-US"/>
          </a:p>
        </p:txBody>
      </p:sp>
    </p:spTree>
    <p:extLst>
      <p:ext uri="{BB962C8B-B14F-4D97-AF65-F5344CB8AC3E}">
        <p14:creationId xmlns:p14="http://schemas.microsoft.com/office/powerpoint/2010/main" val="1125682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0" i="0" dirty="0">
                <a:solidFill>
                  <a:srgbClr val="000000"/>
                </a:solidFill>
                <a:effectLst/>
                <a:latin typeface="Calibri" panose="020F0502020204030204" pitchFamily="34" charset="0"/>
              </a:rPr>
              <a:t>The  first strategy (and the core of this training) is the work with trusted messengers. Who is it that parents/caregivers/families want to hear from, who do they trust, and who are they most likely to hear early learning messages from? And then, how can those people then share early learning messages to help families support their child’s young brain?  </a:t>
            </a:r>
          </a:p>
          <a:p>
            <a:pPr>
              <a:defRPr/>
            </a:pPr>
            <a:endParaRPr lang="en-US" sz="1800" b="0" i="0" kern="1200" dirty="0">
              <a:solidFill>
                <a:srgbClr val="000000"/>
              </a:solidFill>
              <a:effectLst/>
              <a:latin typeface="Calibri" panose="020F0502020204030204" pitchFamily="34" charset="0"/>
              <a:ea typeface="+mn-ea"/>
              <a:cs typeface="+mn-cs"/>
            </a:endParaRPr>
          </a:p>
          <a:p>
            <a:pPr>
              <a:defRPr/>
            </a:pPr>
            <a:r>
              <a:rPr lang="en-US" sz="1800" b="0" i="0" kern="1200" dirty="0">
                <a:solidFill>
                  <a:srgbClr val="000000"/>
                </a:solidFill>
                <a:effectLst/>
                <a:latin typeface="Calibri" panose="020F0502020204030204" pitchFamily="34" charset="0"/>
                <a:ea typeface="+mn-ea"/>
                <a:cs typeface="+mn-cs"/>
              </a:rPr>
              <a:t>If you elect to talk about TSTF’s and your campaign’s three key strategies, this slide is an opportunity for you to give a brief overview of who you’ve trained as trusted messengers in the past, and showcase a few examples of what those partnerships looked like. </a:t>
            </a:r>
            <a:endParaRPr lang="en-US" sz="18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CF07C91-DCC6-4D5B-88E9-59C4D497E623}" type="slidenum">
              <a:rPr lang="en-US" smtClean="0"/>
              <a:t>32</a:t>
            </a:fld>
            <a:endParaRPr lang="en-US"/>
          </a:p>
        </p:txBody>
      </p:sp>
    </p:spTree>
    <p:extLst>
      <p:ext uri="{BB962C8B-B14F-4D97-AF65-F5344CB8AC3E}">
        <p14:creationId xmlns:p14="http://schemas.microsoft.com/office/powerpoint/2010/main" val="3285242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defRPr/>
            </a:pPr>
            <a:r>
              <a:rPr lang="en-US" sz="1800" b="0" i="0" dirty="0">
                <a:solidFill>
                  <a:srgbClr val="000000"/>
                </a:solidFill>
                <a:effectLst/>
                <a:latin typeface="Calibri" panose="020F0502020204030204" pitchFamily="34" charset="0"/>
              </a:rPr>
              <a:t>The second strategy is focused on meeting families where they are with that early messaging – specifically, transforming everyday spaces. We know that parenting is a lot of work, so we want to make sure that our strategies meet families in the spaces where they may already be going with their young children. As you all know, some of these transformed spaces include laundromats, pediatric offices, social service agencies, libraries, playgrounds, transit, and other everyday spaces. </a:t>
            </a:r>
          </a:p>
          <a:p>
            <a:pPr>
              <a:defRPr/>
            </a:pPr>
            <a:endParaRPr lang="en-US" sz="1800" b="0" i="0" dirty="0">
              <a:solidFill>
                <a:srgbClr val="000000"/>
              </a:solidFill>
              <a:effectLst/>
              <a:latin typeface="Calibri" panose="020F0502020204030204" pitchFamily="34" charset="0"/>
            </a:endParaRPr>
          </a:p>
          <a:p>
            <a:pPr>
              <a:defRPr/>
            </a:pPr>
            <a:r>
              <a:rPr lang="en-US" sz="1800" b="0" i="0" dirty="0">
                <a:solidFill>
                  <a:srgbClr val="000000"/>
                </a:solidFill>
                <a:effectLst/>
                <a:latin typeface="Calibri" panose="020F0502020204030204" pitchFamily="34" charset="0"/>
              </a:rPr>
              <a:t>For your own trusted messengers, this slide gives you an opportunity to briefly talk about what specific spaces you’ve transformed</a:t>
            </a:r>
            <a:endParaRPr lang="en-US" sz="18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07CE4C-79E2-452C-A44F-422F99DD1D03}" type="slidenum">
              <a:rPr lang="en-US" smtClean="0"/>
              <a:pPr/>
              <a:t>33</a:t>
            </a:fld>
            <a:endParaRPr lang="en-US"/>
          </a:p>
        </p:txBody>
      </p:sp>
    </p:spTree>
    <p:extLst>
      <p:ext uri="{BB962C8B-B14F-4D97-AF65-F5344CB8AC3E}">
        <p14:creationId xmlns:p14="http://schemas.microsoft.com/office/powerpoint/2010/main" val="2678425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Finally, we have the third key strategy: resources. We want families to see early learning messages out in their community, and we want them to engage with a trusted messenger on those same messages. However, we also want to make sure that families have resources to take home – whether those are books, tip sheets, or textile materials like onesies or bibs that have early learning prompts on them. </a:t>
            </a:r>
          </a:p>
          <a:p>
            <a:endParaRPr lang="en-US" sz="1800" b="0" i="0" dirty="0">
              <a:solidFill>
                <a:srgbClr val="000000"/>
              </a:solidFill>
              <a:effectLst/>
              <a:latin typeface="Calibri" panose="020F0502020204030204" pitchFamily="34" charset="0"/>
            </a:endParaRPr>
          </a:p>
          <a:p>
            <a:r>
              <a:rPr lang="en-US" sz="1800" b="0" i="0" dirty="0">
                <a:solidFill>
                  <a:srgbClr val="000000"/>
                </a:solidFill>
                <a:effectLst/>
                <a:latin typeface="Calibri" panose="020F0502020204030204" pitchFamily="34" charset="0"/>
              </a:rPr>
              <a:t>As with the prior two slides, this slide gives you another opportunity to show photos of prior tote bags and distribution, with perhaps a testimonial or two from what you may have heard from parents and caregivers who received the materials. </a:t>
            </a:r>
            <a:endParaRPr lang="en-US" b="1" dirty="0">
              <a:cs typeface="Calibri"/>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28544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the following slides if you want to dive deeper into steps for building trust. These slides also break down the etymology of trusted messenger into “trust” and “message”. It also includes a slide with a longer definition on what it means to be a trusted messenger. You could add these slides if you think that the trusted messengers do not already have extensive experience with relationship building with families. For example, a family court judge may benefit from a review on ways to build trust, particularly given the space they work in and the power dynamics at play. </a:t>
            </a:r>
          </a:p>
        </p:txBody>
      </p:sp>
      <p:sp>
        <p:nvSpPr>
          <p:cNvPr id="4" name="Slide Number Placeholder 3"/>
          <p:cNvSpPr>
            <a:spLocks noGrp="1"/>
          </p:cNvSpPr>
          <p:nvPr>
            <p:ph type="sldNum" sz="quarter" idx="5"/>
          </p:nvPr>
        </p:nvSpPr>
        <p:spPr/>
        <p:txBody>
          <a:bodyPr/>
          <a:lstStyle/>
          <a:p>
            <a:fld id="{1885F54A-7A3F-446B-A350-38757F90EABE}" type="slidenum">
              <a:rPr lang="en-US"/>
              <a:t>35</a:t>
            </a:fld>
            <a:endParaRPr lang="en-US"/>
          </a:p>
        </p:txBody>
      </p:sp>
    </p:spTree>
    <p:extLst>
      <p:ext uri="{BB962C8B-B14F-4D97-AF65-F5344CB8AC3E}">
        <p14:creationId xmlns:p14="http://schemas.microsoft.com/office/powerpoint/2010/main" val="2614385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Trainer: </a:t>
            </a:r>
            <a:r>
              <a:rPr lang="en-US" dirty="0"/>
              <a:t>Now, as we get started today,  I'd like everybody to think about a person you trust. Ask yourself:</a:t>
            </a:r>
            <a:endParaRPr lang="en-US" dirty="0">
              <a:cs typeface="Calibri"/>
            </a:endParaRPr>
          </a:p>
          <a:p>
            <a:endParaRPr lang="en-US" dirty="0"/>
          </a:p>
          <a:p>
            <a:r>
              <a:rPr lang="en-US" dirty="0"/>
              <a:t>1. What makes them trustworthy? </a:t>
            </a:r>
            <a:endParaRPr lang="en-US" dirty="0">
              <a:cs typeface="Calibri"/>
            </a:endParaRPr>
          </a:p>
          <a:p>
            <a:r>
              <a:rPr lang="en-US" dirty="0"/>
              <a:t>2. Why do you listen to them? </a:t>
            </a:r>
            <a:endParaRPr lang="en-US" dirty="0">
              <a:cs typeface="Calibri"/>
            </a:endParaRPr>
          </a:p>
          <a:p>
            <a:r>
              <a:rPr lang="en-US" dirty="0"/>
              <a:t>3. How do you incorporate their feedback into your daily life?</a:t>
            </a:r>
            <a:endParaRPr lang="en-US" dirty="0">
              <a:cs typeface="Calibri"/>
            </a:endParaRPr>
          </a:p>
          <a:p>
            <a:endParaRPr lang="en-US" dirty="0"/>
          </a:p>
          <a:p>
            <a:r>
              <a:rPr lang="en-US" dirty="0"/>
              <a:t>Visualize this person in your mind, the emotions you feel when you're around them, and why. </a:t>
            </a:r>
            <a:endParaRPr lang="en-US" dirty="0">
              <a:cs typeface="Calibri"/>
            </a:endParaRPr>
          </a:p>
          <a:p>
            <a:endParaRPr lang="en-US" dirty="0">
              <a:cs typeface="Calibri"/>
            </a:endParaRPr>
          </a:p>
          <a:p>
            <a:r>
              <a:rPr lang="en-US" dirty="0">
                <a:cs typeface="Calibri"/>
              </a:rPr>
              <a:t>Trainer (after ~30 sec have passed): I'll go first. The person I trust the most is ____________</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885F54A-7A3F-446B-A350-38757F90EABE}" type="slidenum">
              <a:rPr lang="en-US"/>
              <a:t>36</a:t>
            </a:fld>
            <a:endParaRPr lang="en-US"/>
          </a:p>
        </p:txBody>
      </p:sp>
    </p:spTree>
    <p:extLst>
      <p:ext uri="{BB962C8B-B14F-4D97-AF65-F5344CB8AC3E}">
        <p14:creationId xmlns:p14="http://schemas.microsoft.com/office/powerpoint/2010/main" val="30121537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break you all up into breakout rooms of 2-3, for three minutes. While you are in your breakout rooms, I want everyone to share a short story about who you trust and why. We know that it can be difficult and sometimes uncomfortable to join breakout groups, so we invite everyone to be gentle with one another during activities – this is a space of compassion. Additionally, these breakout rooms will not be recorded, and anything shared will remain confidential. When we come back together, it would be great if we heard from some of you on how the breakout room went, but please only share if you feel comfortable doing so. </a:t>
            </a:r>
          </a:p>
          <a:p>
            <a:endParaRPr lang="en-US" dirty="0">
              <a:cs typeface="Calibri"/>
            </a:endParaRPr>
          </a:p>
          <a:p>
            <a:r>
              <a:rPr lang="en-US" dirty="0"/>
              <a:t>[START BREAKOUT ROOMS – 3 MIN]</a:t>
            </a:r>
            <a:endParaRPr lang="en-US" dirty="0">
              <a:cs typeface="Calibri"/>
            </a:endParaRPr>
          </a:p>
          <a:p>
            <a:endParaRPr lang="en-US" dirty="0"/>
          </a:p>
          <a:p>
            <a:r>
              <a:rPr lang="en-US" i="1" dirty="0"/>
              <a:t>After the breakout rooms...</a:t>
            </a:r>
            <a:endParaRPr lang="en-US" dirty="0"/>
          </a:p>
          <a:p>
            <a:r>
              <a:rPr lang="en-US" dirty="0"/>
              <a:t>Have 1-2 participants share their story </a:t>
            </a:r>
            <a:endParaRPr lang="en-US" dirty="0">
              <a:cs typeface="Calibri"/>
            </a:endParaRPr>
          </a:p>
          <a:p>
            <a:endParaRPr lang="en-US" dirty="0"/>
          </a:p>
          <a:p>
            <a:r>
              <a:rPr lang="en-US" dirty="0"/>
              <a:t>Trainer: Thank you for participating in this activity. I know it might have felt a little strange to be vulnerable to people who may be complete strangers. But the most important part of being a trusted messenger is to be open, authentic, and willing to share your experiences with others. By being authentic, you will be able to create meaningful connections with families. </a:t>
            </a:r>
            <a:endParaRPr lang="en-US" dirty="0">
              <a:cs typeface="Calibri"/>
            </a:endParaRPr>
          </a:p>
          <a:p>
            <a:endParaRPr lang="en-US" dirty="0"/>
          </a:p>
          <a:p>
            <a:r>
              <a:rPr lang="en-US" b="1" dirty="0">
                <a:cs typeface="Calibri"/>
              </a:rPr>
              <a:t>In-Person Tip:</a:t>
            </a:r>
          </a:p>
          <a:p>
            <a:r>
              <a:rPr lang="en-US" b="0" dirty="0">
                <a:cs typeface="Calibri"/>
              </a:rPr>
              <a:t>If you are conducting the training in-person, you won’t be doing breakout rooms, but you can ask participants to break up into pairs and share a story of someone they trust!</a:t>
            </a:r>
            <a:r>
              <a:rPr lang="en-US" dirty="0">
                <a:cs typeface="Calibri"/>
              </a:rPr>
              <a:t> </a:t>
            </a:r>
          </a:p>
          <a:p>
            <a:endParaRPr lang="en-US" dirty="0">
              <a:cs typeface="Calibri"/>
            </a:endParaRPr>
          </a:p>
        </p:txBody>
      </p:sp>
      <p:sp>
        <p:nvSpPr>
          <p:cNvPr id="4" name="Slide Number Placeholder 3"/>
          <p:cNvSpPr>
            <a:spLocks noGrp="1"/>
          </p:cNvSpPr>
          <p:nvPr>
            <p:ph type="sldNum" sz="quarter" idx="5"/>
          </p:nvPr>
        </p:nvSpPr>
        <p:spPr/>
        <p:txBody>
          <a:bodyPr/>
          <a:lstStyle/>
          <a:p>
            <a:fld id="{1885F54A-7A3F-446B-A350-38757F90EABE}" type="slidenum">
              <a:rPr lang="en-US"/>
              <a:t>37</a:t>
            </a:fld>
            <a:endParaRPr lang="en-US"/>
          </a:p>
        </p:txBody>
      </p:sp>
    </p:spTree>
    <p:extLst>
      <p:ext uri="{BB962C8B-B14F-4D97-AF65-F5344CB8AC3E}">
        <p14:creationId xmlns:p14="http://schemas.microsoft.com/office/powerpoint/2010/main" val="1804876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what exactly </a:t>
            </a:r>
            <a:r>
              <a:rPr lang="en-US" i="1">
                <a:cs typeface="Calibri"/>
              </a:rPr>
              <a:t>is </a:t>
            </a:r>
            <a:r>
              <a:rPr lang="en-US">
                <a:cs typeface="Calibri"/>
              </a:rPr>
              <a:t>a trusted messenger? Put simply, a trusted messenger is someone who is trusted by families and supports families by delivering messages and tools on early brain and language development.</a:t>
            </a:r>
            <a:r>
              <a:rPr lang="en-US"/>
              <a:t> Trusted messengers can be anyone – a parent, a laundromat attendant, a doctor, a teacher, a cashier – </a:t>
            </a:r>
            <a:r>
              <a:rPr lang="en-US">
                <a:cs typeface="Calibri"/>
              </a:rPr>
              <a:t>you do not have to pass a test to be able to become a trusted messenger. Trusted messengers play a large role in our Talking is Teaching communities – trusted messengers are the ones who activate tools and resources, supporting and encouraging families in their journey as they raise their children. </a:t>
            </a:r>
            <a:endParaRPr lang="en-US"/>
          </a:p>
          <a:p>
            <a:endParaRPr lang="en-US">
              <a:cs typeface="Calibri"/>
            </a:endParaRPr>
          </a:p>
          <a:p>
            <a:r>
              <a:rPr lang="en-US">
                <a:cs typeface="Calibri"/>
              </a:rPr>
              <a:t>However, it is important to note that you will not become a trusted messenger as a result of this training! </a:t>
            </a:r>
            <a:r>
              <a:rPr lang="en-US"/>
              <a:t>Instead, you are GRANTED the privilege of being a trusted messenger when you establish trust with the families you work with. </a:t>
            </a:r>
            <a:endParaRPr lang="en-US">
              <a:cs typeface="Calibri"/>
            </a:endParaRPr>
          </a:p>
        </p:txBody>
      </p:sp>
      <p:sp>
        <p:nvSpPr>
          <p:cNvPr id="4" name="Slide Number Placeholder 3"/>
          <p:cNvSpPr>
            <a:spLocks noGrp="1"/>
          </p:cNvSpPr>
          <p:nvPr>
            <p:ph type="sldNum" sz="quarter" idx="5"/>
          </p:nvPr>
        </p:nvSpPr>
        <p:spPr/>
        <p:txBody>
          <a:bodyPr/>
          <a:lstStyle/>
          <a:p>
            <a:fld id="{25BE6398-B38D-1544-8E5C-5DD125A0BF80}" type="slidenum">
              <a:rPr lang="en-US" smtClean="0"/>
              <a:pPr/>
              <a:t>38</a:t>
            </a:fld>
            <a:endParaRPr lang="en-US"/>
          </a:p>
        </p:txBody>
      </p:sp>
    </p:spTree>
    <p:extLst>
      <p:ext uri="{BB962C8B-B14F-4D97-AF65-F5344CB8AC3E}">
        <p14:creationId xmlns:p14="http://schemas.microsoft.com/office/powerpoint/2010/main" val="37924270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look at the term "Trusted Messenger", you'll notice that it can be broken down into two ideas: TRUST and MESSAGE. Let's start off with the "Trust" half of the word. As I mentioned earlier, establishing trust with the families you work with is important to becoming a trusted messenger. So let's talk about building trust. </a:t>
            </a:r>
            <a:endParaRPr lang="en-US">
              <a:cs typeface="Calibri"/>
            </a:endParaRPr>
          </a:p>
        </p:txBody>
      </p:sp>
      <p:sp>
        <p:nvSpPr>
          <p:cNvPr id="4" name="Slide Number Placeholder 3"/>
          <p:cNvSpPr>
            <a:spLocks noGrp="1"/>
          </p:cNvSpPr>
          <p:nvPr>
            <p:ph type="sldNum" sz="quarter" idx="5"/>
          </p:nvPr>
        </p:nvSpPr>
        <p:spPr/>
        <p:txBody>
          <a:bodyPr/>
          <a:lstStyle/>
          <a:p>
            <a:fld id="{25BE6398-B38D-1544-8E5C-5DD125A0BF80}" type="slidenum">
              <a:rPr lang="en-US" smtClean="0"/>
              <a:pPr/>
              <a:t>39</a:t>
            </a:fld>
            <a:endParaRPr lang="en-US"/>
          </a:p>
        </p:txBody>
      </p:sp>
    </p:spTree>
    <p:extLst>
      <p:ext uri="{BB962C8B-B14F-4D97-AF65-F5344CB8AC3E}">
        <p14:creationId xmlns:p14="http://schemas.microsoft.com/office/powerpoint/2010/main" val="4290868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panose="020F0502020204030204"/>
            </a:endParaRPr>
          </a:p>
        </p:txBody>
      </p:sp>
      <p:sp>
        <p:nvSpPr>
          <p:cNvPr id="4" name="Slide Number Placeholder 3"/>
          <p:cNvSpPr>
            <a:spLocks noGrp="1"/>
          </p:cNvSpPr>
          <p:nvPr>
            <p:ph type="sldNum" sz="quarter" idx="5"/>
          </p:nvPr>
        </p:nvSpPr>
        <p:spPr/>
        <p:txBody>
          <a:bodyPr/>
          <a:lstStyle/>
          <a:p>
            <a:fld id="{25BE6398-B38D-1544-8E5C-5DD125A0BF80}" type="slidenum">
              <a:rPr lang="en-US" smtClean="0"/>
              <a:pPr/>
              <a:t>4</a:t>
            </a:fld>
            <a:endParaRPr lang="en-US"/>
          </a:p>
        </p:txBody>
      </p:sp>
    </p:spTree>
    <p:extLst>
      <p:ext uri="{BB962C8B-B14F-4D97-AF65-F5344CB8AC3E}">
        <p14:creationId xmlns:p14="http://schemas.microsoft.com/office/powerpoint/2010/main" val="40820407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there are many ways to build trust with families, here are three starter tips, with ideas pulled from both the education and social work fields. </a:t>
            </a:r>
            <a:endParaRPr lang="en-US" dirty="0">
              <a:cs typeface="Calibri"/>
            </a:endParaRPr>
          </a:p>
          <a:p>
            <a:endParaRPr lang="en-US" dirty="0"/>
          </a:p>
          <a:p>
            <a:r>
              <a:rPr lang="en-US" dirty="0"/>
              <a:t>First, listen and ask questions. As you listen to the families' story, ask clarifying questions – this shows the family that you are actively engaged in what they have to say.  And remember, listening means letting go of everything you think you already know about the family you're working with.  We all show up in meetings or new relationships with assumptions about the person we're meeting. Before you meet with a new family, practice letting go of those assumptions so you're available to listen with fresh ears!</a:t>
            </a:r>
            <a:endParaRPr lang="en-US" dirty="0">
              <a:cs typeface="Calibri"/>
            </a:endParaRPr>
          </a:p>
          <a:p>
            <a:endParaRPr lang="en-US" dirty="0"/>
          </a:p>
          <a:p>
            <a:r>
              <a:rPr lang="en-US" dirty="0"/>
              <a:t>Second, empathize and understand. Every family is different, and every family has a different story. Work to empathize with and understand the positions, stories, and barriers the families may be facing. Put yourself in the shoes of the family. </a:t>
            </a:r>
            <a:endParaRPr lang="en-US" dirty="0">
              <a:cs typeface="Calibri"/>
            </a:endParaRPr>
          </a:p>
          <a:p>
            <a:endParaRPr lang="en-US" dirty="0"/>
          </a:p>
          <a:p>
            <a:r>
              <a:rPr lang="en-US" dirty="0"/>
              <a:t>Third, validate and encourage. After you listen to and empathize with the family, make sure to validate the work and effort they have put in. Let them know that all of their work so far has been integral to the development of their children. And be sure to be friendly and authentic - as I mentioned earlier, authenticity is key. Families will not want to open up to you if you are unwilling to be vulnerable and open yourself. Speak about your own experiences as a caregiver or parent and share both the struggles and joys of parenting! </a:t>
            </a:r>
            <a:endParaRPr lang="en-US" dirty="0">
              <a:cs typeface="Calibri"/>
            </a:endParaRPr>
          </a:p>
          <a:p>
            <a:endParaRPr lang="en-US" dirty="0">
              <a:cs typeface="Calibri"/>
            </a:endParaRPr>
          </a:p>
          <a:p>
            <a:r>
              <a:rPr lang="en-US" dirty="0"/>
              <a:t>Now, every trusted messenger is different, and the time that they have with the family may also vary. For example, a cashier will only have moments with the family, while a home visitor will have more time for one on one conversations. As such, depending on the trusted messenger, it may not be possible to fully build trust within the time that you speak with families. There may also not be time to do all three of these tips on the screen. In these moments, you don't have to stress about building trust or creating a strong relationship with the family – rather, look at step 3: validate and encourage! This is something that a trusted messenger can do in a short amount of time. A cashier could say "I know how difficult it is to be a parent. You're doing a great job." And this simple remark can validate the parent's work and effort.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5BE6398-B38D-1544-8E5C-5DD125A0BF80}" type="slidenum">
              <a:rPr lang="en-US" smtClean="0"/>
              <a:pPr/>
              <a:t>40</a:t>
            </a:fld>
            <a:endParaRPr lang="en-US"/>
          </a:p>
        </p:txBody>
      </p:sp>
    </p:spTree>
    <p:extLst>
      <p:ext uri="{BB962C8B-B14F-4D97-AF65-F5344CB8AC3E}">
        <p14:creationId xmlns:p14="http://schemas.microsoft.com/office/powerpoint/2010/main" val="82424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If you take away one thing from this training, I want it to be this: you develop trust with families not by inviting them into your world; you develop trust by getting into </a:t>
            </a:r>
            <a:r>
              <a:rPr lang="en-US" i="1">
                <a:cs typeface="Calibri"/>
              </a:rPr>
              <a:t>their </a:t>
            </a:r>
            <a:r>
              <a:rPr lang="en-US">
                <a:cs typeface="Calibri"/>
              </a:rPr>
              <a:t>world. </a:t>
            </a:r>
            <a:endParaRPr lang="en-US"/>
          </a:p>
        </p:txBody>
      </p:sp>
      <p:sp>
        <p:nvSpPr>
          <p:cNvPr id="4" name="Slide Number Placeholder 3"/>
          <p:cNvSpPr>
            <a:spLocks noGrp="1"/>
          </p:cNvSpPr>
          <p:nvPr>
            <p:ph type="sldNum" sz="quarter" idx="5"/>
          </p:nvPr>
        </p:nvSpPr>
        <p:spPr/>
        <p:txBody>
          <a:bodyPr/>
          <a:lstStyle/>
          <a:p>
            <a:fld id="{25BE6398-B38D-1544-8E5C-5DD125A0BF80}" type="slidenum">
              <a:rPr lang="en-US" smtClean="0"/>
              <a:pPr/>
              <a:t>41</a:t>
            </a:fld>
            <a:endParaRPr lang="en-US"/>
          </a:p>
        </p:txBody>
      </p:sp>
    </p:spTree>
    <p:extLst>
      <p:ext uri="{BB962C8B-B14F-4D97-AF65-F5344CB8AC3E}">
        <p14:creationId xmlns:p14="http://schemas.microsoft.com/office/powerpoint/2010/main" val="34262296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 talked about trust, and why it's such an important part of being a trusted messenger. Now, what about the "</a:t>
            </a:r>
            <a:r>
              <a:rPr lang="en-US">
                <a:cs typeface="Calibri"/>
              </a:rPr>
              <a:t>message</a:t>
            </a:r>
            <a:r>
              <a:rPr lang="en-US"/>
              <a:t>" part? </a:t>
            </a:r>
            <a:endParaRPr lang="en-US">
              <a:cs typeface="Calibri"/>
            </a:endParaRPr>
          </a:p>
        </p:txBody>
      </p:sp>
      <p:sp>
        <p:nvSpPr>
          <p:cNvPr id="4" name="Slide Number Placeholder 3"/>
          <p:cNvSpPr>
            <a:spLocks noGrp="1"/>
          </p:cNvSpPr>
          <p:nvPr>
            <p:ph type="sldNum" sz="quarter" idx="5"/>
          </p:nvPr>
        </p:nvSpPr>
        <p:spPr/>
        <p:txBody>
          <a:bodyPr/>
          <a:lstStyle/>
          <a:p>
            <a:fld id="{25BE6398-B38D-1544-8E5C-5DD125A0BF80}" type="slidenum">
              <a:rPr lang="en-US" smtClean="0"/>
              <a:pPr/>
              <a:t>42</a:t>
            </a:fld>
            <a:endParaRPr lang="en-US"/>
          </a:p>
        </p:txBody>
      </p:sp>
    </p:spTree>
    <p:extLst>
      <p:ext uri="{BB962C8B-B14F-4D97-AF65-F5344CB8AC3E}">
        <p14:creationId xmlns:p14="http://schemas.microsoft.com/office/powerpoint/2010/main" val="32907864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can be used to dive deeper into the research of early brain </a:t>
            </a:r>
            <a:r>
              <a:rPr lang="en-US" dirty="0"/>
              <a:t>and language </a:t>
            </a:r>
            <a:r>
              <a:rPr lang="en-US"/>
              <a:t>development, as well as some slides on reading comprehension</a:t>
            </a:r>
            <a:r>
              <a:rPr lang="en-US" dirty="0"/>
              <a:t>. A few of these slides </a:t>
            </a:r>
            <a:r>
              <a:rPr lang="en-US"/>
              <a:t>were generously provided to us by Dr. Barry Zuckerman, founder of Reach Out and Read. You can pick and choose which visuals/slides you think participants would most benefit from, or create your own!</a:t>
            </a:r>
            <a:r>
              <a:rPr lang="en-US" dirty="0"/>
              <a:t> An example of when these slides may be helpful to incorporate is with laundromat or grocery store attendants who may have not previously learned about the material. </a:t>
            </a:r>
            <a:endParaRPr lang="en-US"/>
          </a:p>
        </p:txBody>
      </p:sp>
      <p:sp>
        <p:nvSpPr>
          <p:cNvPr id="4" name="Slide Number Placeholder 3"/>
          <p:cNvSpPr>
            <a:spLocks noGrp="1"/>
          </p:cNvSpPr>
          <p:nvPr>
            <p:ph type="sldNum" sz="quarter" idx="5"/>
          </p:nvPr>
        </p:nvSpPr>
        <p:spPr/>
        <p:txBody>
          <a:bodyPr/>
          <a:lstStyle/>
          <a:p>
            <a:fld id="{1885F54A-7A3F-446B-A350-38757F90EABE}" type="slidenum">
              <a:rPr lang="en-US"/>
              <a:t>43</a:t>
            </a:fld>
            <a:endParaRPr lang="en-US"/>
          </a:p>
        </p:txBody>
      </p:sp>
    </p:spTree>
    <p:extLst>
      <p:ext uri="{BB962C8B-B14F-4D97-AF65-F5344CB8AC3E}">
        <p14:creationId xmlns:p14="http://schemas.microsoft.com/office/powerpoint/2010/main" val="2998483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07CE4C-79E2-452C-A44F-422F99DD1D03}" type="slidenum">
              <a:rPr lang="en-US" smtClean="0"/>
              <a:pPr/>
              <a:t>44</a:t>
            </a:fld>
            <a:endParaRPr lang="en-US"/>
          </a:p>
        </p:txBody>
      </p:sp>
    </p:spTree>
    <p:extLst>
      <p:ext uri="{BB962C8B-B14F-4D97-AF65-F5344CB8AC3E}">
        <p14:creationId xmlns:p14="http://schemas.microsoft.com/office/powerpoint/2010/main" val="18695079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4713" y="754063"/>
            <a:ext cx="5026025" cy="3768725"/>
          </a:xfrm>
        </p:spPr>
      </p:sp>
      <p:sp>
        <p:nvSpPr>
          <p:cNvPr id="3" name="Notes Placeholder 2"/>
          <p:cNvSpPr>
            <a:spLocks noGrp="1"/>
          </p:cNvSpPr>
          <p:nvPr>
            <p:ph type="body" idx="1"/>
          </p:nvPr>
        </p:nvSpPr>
        <p:spPr/>
        <p:txBody>
          <a:bodyPr/>
          <a:lstStyle/>
          <a:p>
            <a:r>
              <a:rPr lang="en-US"/>
              <a:t>We also know that the early years can have a big impact, even later on in life. Interactions such as talking, reading, and singing builds the baby’s brain. This early brain development has an impact on preschool readiness, which in turn can impact 3</a:t>
            </a:r>
            <a:r>
              <a:rPr lang="en-US" baseline="30000"/>
              <a:t>rd</a:t>
            </a:r>
            <a:r>
              <a:rPr lang="en-US"/>
              <a:t> grade reading levels, which then can even impact high school graduation rates. </a:t>
            </a:r>
          </a:p>
        </p:txBody>
      </p:sp>
      <p:sp>
        <p:nvSpPr>
          <p:cNvPr id="4" name="Slide Number Placeholder 3"/>
          <p:cNvSpPr>
            <a:spLocks noGrp="1"/>
          </p:cNvSpPr>
          <p:nvPr>
            <p:ph type="sldNum" sz="quarter" idx="10"/>
          </p:nvPr>
        </p:nvSpPr>
        <p:spPr/>
        <p:txBody>
          <a:bodyPr/>
          <a:lstStyle/>
          <a:p>
            <a:pPr>
              <a:defRPr/>
            </a:pPr>
            <a:fld id="{9354DA97-7E46-C94B-AA36-1D9FF57B73B5}" type="slidenum">
              <a:rPr lang="en-US" smtClean="0"/>
              <a:pPr>
                <a:defRPr/>
              </a:pPr>
              <a:t>45</a:t>
            </a:fld>
            <a:endParaRPr lang="en-US"/>
          </a:p>
        </p:txBody>
      </p:sp>
    </p:spTree>
    <p:extLst>
      <p:ext uri="{BB962C8B-B14F-4D97-AF65-F5344CB8AC3E}">
        <p14:creationId xmlns:p14="http://schemas.microsoft.com/office/powerpoint/2010/main" val="792970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66311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00299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10613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8904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885F54A-7A3F-446B-A350-38757F90EABE}" type="slidenum">
              <a:rPr lang="en-US"/>
              <a:t>5</a:t>
            </a:fld>
            <a:endParaRPr lang="en-US"/>
          </a:p>
        </p:txBody>
      </p:sp>
    </p:spTree>
    <p:extLst>
      <p:ext uri="{BB962C8B-B14F-4D97-AF65-F5344CB8AC3E}">
        <p14:creationId xmlns:p14="http://schemas.microsoft.com/office/powerpoint/2010/main" val="11153088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8175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31"/>
          <p:cNvSpPr>
            <a:spLocks noGrp="1" noChangeArrowheads="1"/>
          </p:cNvSpPr>
          <p:nvPr>
            <p:ph type="sldNum" sz="quarter" idx="5"/>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216E5-D936-4E23-B444-3AE7D16072A0}" type="slidenum">
              <a:rPr kumimoji="0" lang="en-US" alt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24290" name="Rectangle 2"/>
          <p:cNvSpPr>
            <a:spLocks noGrp="1" noRot="1" noChangeAspect="1" noChangeArrowheads="1" noTextEdit="1"/>
          </p:cNvSpPr>
          <p:nvPr>
            <p:ph type="sldImg"/>
          </p:nvPr>
        </p:nvSpPr>
        <p:spPr>
          <a:xfrm>
            <a:off x="1204913" y="271463"/>
            <a:ext cx="4154487" cy="3117850"/>
          </a:xfrm>
          <a:ln/>
        </p:spPr>
      </p:sp>
      <p:sp>
        <p:nvSpPr>
          <p:cNvPr id="2" name="Notes Placeholder 1"/>
          <p:cNvSpPr>
            <a:spLocks noGrp="1"/>
          </p:cNvSpPr>
          <p:nvPr>
            <p:ph type="body" sz="quarter" idx="10"/>
          </p:nvPr>
        </p:nvSpPr>
        <p:spPr>
          <a:xfrm>
            <a:off x="633070" y="3607195"/>
            <a:ext cx="5739014" cy="4601377"/>
          </a:xfrm>
        </p:spPr>
        <p:txBody>
          <a:bodyPr/>
          <a:lstStyle/>
          <a:p>
            <a:pPr>
              <a:lnSpc>
                <a:spcPct val="90000"/>
              </a:lnSpc>
            </a:pPr>
            <a:r>
              <a:rPr lang="en-US" altLang="en-US" sz="1100" dirty="0"/>
              <a:t>Early math knowledge can have a substantial impact on school readiness and later school success</a:t>
            </a:r>
          </a:p>
          <a:p>
            <a:pPr marL="277266" indent="-277266">
              <a:lnSpc>
                <a:spcPct val="90000"/>
              </a:lnSpc>
              <a:buFont typeface="Arial" panose="020B0604020202020204" pitchFamily="34" charset="0"/>
              <a:buChar char="•"/>
            </a:pPr>
            <a:r>
              <a:rPr lang="en-US" altLang="en-US" sz="1100" dirty="0"/>
              <a:t>Before K, children are already building concepts and skills that form a critical foundation for the math they learn later in school </a:t>
            </a:r>
          </a:p>
          <a:p>
            <a:pPr marL="277266" indent="-277266">
              <a:lnSpc>
                <a:spcPct val="90000"/>
              </a:lnSpc>
              <a:buFont typeface="Arial" panose="020B0604020202020204" pitchFamily="34" charset="0"/>
              <a:buChar char="•"/>
            </a:pPr>
            <a:r>
              <a:rPr lang="en-US" altLang="en-US" sz="1100" dirty="0"/>
              <a:t>An increased appreciation of the richness and significance of children’s early mathematical experiences, along with an increased recognition of the importance of ensuring that children have access to these experiences. </a:t>
            </a:r>
          </a:p>
          <a:p>
            <a:pPr marL="277266" indent="-277266">
              <a:lnSpc>
                <a:spcPct val="90000"/>
              </a:lnSpc>
              <a:buFont typeface="Arial" panose="020B0604020202020204" pitchFamily="34" charset="0"/>
              <a:buChar char="•"/>
            </a:pPr>
            <a:r>
              <a:rPr lang="en-US" altLang="en-US" sz="1100" dirty="0"/>
              <a:t>As young a 3y, some kids already behind; kids who are behind when they enter K tend to stay behind; kids who enter kindergarten with better basic informal math skills tend to do better.</a:t>
            </a:r>
            <a:endParaRPr lang="en-US" altLang="en-US" sz="1100" baseline="0" dirty="0"/>
          </a:p>
          <a:p>
            <a:pPr>
              <a:lnSpc>
                <a:spcPct val="90000"/>
              </a:lnSpc>
            </a:pPr>
            <a:endParaRPr lang="en-US" altLang="en-US" sz="1100" dirty="0"/>
          </a:p>
          <a:p>
            <a:pPr>
              <a:lnSpc>
                <a:spcPct val="90000"/>
              </a:lnSpc>
            </a:pPr>
            <a:r>
              <a:rPr lang="en-US" altLang="en-US" sz="1100" b="1" dirty="0"/>
              <a:t>Early Childhood Longitudinal Study, Kindergarten Cohort (ECLS-K)</a:t>
            </a:r>
          </a:p>
          <a:p>
            <a:pPr>
              <a:lnSpc>
                <a:spcPct val="90000"/>
              </a:lnSpc>
            </a:pPr>
            <a:r>
              <a:rPr lang="en-US" altLang="en-US" sz="1100" dirty="0"/>
              <a:t>Identified over 20,000 children, nation-wide, at kindergarten entry; followed over half into elementary school. </a:t>
            </a:r>
          </a:p>
          <a:p>
            <a:pPr>
              <a:lnSpc>
                <a:spcPct val="90000"/>
              </a:lnSpc>
            </a:pPr>
            <a:endParaRPr lang="en-US" altLang="en-US" sz="1100" dirty="0"/>
          </a:p>
          <a:p>
            <a:r>
              <a:rPr lang="en-US" altLang="en-US" sz="1100" b="1" dirty="0"/>
              <a:t>ECLS-K study </a:t>
            </a:r>
            <a:r>
              <a:rPr lang="en-US" altLang="en-US" sz="1100" dirty="0"/>
              <a:t>(</a:t>
            </a:r>
            <a:r>
              <a:rPr lang="en-US" altLang="en-US" sz="1100" dirty="0" err="1"/>
              <a:t>Claessens</a:t>
            </a:r>
            <a:r>
              <a:rPr lang="en-US" altLang="en-US" sz="1100" dirty="0"/>
              <a:t> et al): K-entry math prediction to 5</a:t>
            </a:r>
            <a:r>
              <a:rPr lang="en-US" altLang="en-US" sz="1100" baseline="30000" dirty="0"/>
              <a:t>th</a:t>
            </a:r>
            <a:r>
              <a:rPr lang="en-US" altLang="en-US" sz="1100" dirty="0"/>
              <a:t> grade achievement held across SES subgroups. (reading and attention skills also predicted 5</a:t>
            </a:r>
            <a:r>
              <a:rPr lang="en-US" altLang="en-US" sz="1100" baseline="30000" dirty="0"/>
              <a:t>th</a:t>
            </a:r>
            <a:r>
              <a:rPr lang="en-US" altLang="en-US" sz="1100" dirty="0"/>
              <a:t> grade achievement; social skills did not)</a:t>
            </a:r>
          </a:p>
          <a:p>
            <a:endParaRPr lang="en-US" altLang="en-US" sz="1100" b="1" dirty="0"/>
          </a:p>
          <a:p>
            <a:r>
              <a:rPr lang="en-US" altLang="en-US" sz="1100" b="1" dirty="0"/>
              <a:t>6 longitudinal data sets </a:t>
            </a:r>
            <a:r>
              <a:rPr lang="en-US" altLang="en-US" sz="1100" dirty="0"/>
              <a:t>(Duncan et al): same results</a:t>
            </a:r>
          </a:p>
          <a:p>
            <a:endParaRPr lang="en-US" altLang="en-US" sz="1100" dirty="0"/>
          </a:p>
          <a:p>
            <a:endParaRPr lang="en-US" dirty="0"/>
          </a:p>
        </p:txBody>
      </p:sp>
    </p:spTree>
    <p:extLst>
      <p:ext uri="{BB962C8B-B14F-4D97-AF65-F5344CB8AC3E}">
        <p14:creationId xmlns:p14="http://schemas.microsoft.com/office/powerpoint/2010/main" val="11035794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3" name="Shape 413"/>
          <p:cNvSpPr txBox="1">
            <a:spLocks noGrp="1"/>
          </p:cNvSpPr>
          <p:nvPr>
            <p:ph type="body" idx="1"/>
          </p:nvPr>
        </p:nvSpPr>
        <p:spPr>
          <a:xfrm>
            <a:off x="685800" y="4415789"/>
            <a:ext cx="5486399" cy="4183379"/>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most dramatic finding of the study showed that, 8 to 12 weeks after the initial visit, 55% of parents reported engaging in early math activities daily with their child, compared to 36% prior to the visit, representing a statistically significant difference.   Additionally, prior to the visit, 18% of parents reported that they did not engage in any math activities with their child; 8-12 weeks after the visit, only 2% of parents reported that they did not engage in math activities with their child (see Figures 4 and 5).</a:t>
            </a:r>
          </a:p>
          <a:p>
            <a:pPr marL="0" marR="0" lvl="0" indent="0" algn="l" rtl="0">
              <a:spcBef>
                <a:spcPts val="0"/>
              </a:spcBef>
              <a:buSzPct val="25000"/>
              <a:buNone/>
            </a:pPr>
            <a:br>
              <a:rPr lang="en-US" sz="1200" b="0" i="0" u="none" strike="noStrike" cap="none">
                <a:solidFill>
                  <a:schemeClr val="dk1"/>
                </a:solidFill>
                <a:latin typeface="Calibri"/>
                <a:ea typeface="Calibri"/>
                <a:cs typeface="Calibri"/>
                <a:sym typeface="Calibri"/>
              </a:rPr>
            </a:br>
            <a:endParaRPr lang="en-US" sz="1200" b="0" i="0" u="none" strike="noStrike" cap="none">
              <a:solidFill>
                <a:schemeClr val="dk1"/>
              </a:solidFill>
              <a:latin typeface="Calibri"/>
              <a:ea typeface="Calibri"/>
              <a:cs typeface="Calibri"/>
              <a:sym typeface="Calibri"/>
            </a:endParaRPr>
          </a:p>
        </p:txBody>
      </p:sp>
      <p:sp>
        <p:nvSpPr>
          <p:cNvPr id="414" name="Shape 414"/>
          <p:cNvSpPr txBox="1">
            <a:spLocks noGrp="1"/>
          </p:cNvSpPr>
          <p:nvPr>
            <p:ph type="sldNum" idx="12"/>
          </p:nvPr>
        </p:nvSpPr>
        <p:spPr>
          <a:xfrm>
            <a:off x="3884612" y="8829967"/>
            <a:ext cx="2971799" cy="464819"/>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03885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include key messaging for both early math and social-emotional development. If you campaign is focusing on these topics, you can add these messages to your training. </a:t>
            </a:r>
          </a:p>
        </p:txBody>
      </p:sp>
      <p:sp>
        <p:nvSpPr>
          <p:cNvPr id="4" name="Slide Number Placeholder 3"/>
          <p:cNvSpPr>
            <a:spLocks noGrp="1"/>
          </p:cNvSpPr>
          <p:nvPr>
            <p:ph type="sldNum" sz="quarter" idx="5"/>
          </p:nvPr>
        </p:nvSpPr>
        <p:spPr/>
        <p:txBody>
          <a:bodyPr/>
          <a:lstStyle/>
          <a:p>
            <a:fld id="{1885F54A-7A3F-446B-A350-38757F90EABE}" type="slidenum">
              <a:rPr lang="en-US"/>
              <a:t>55</a:t>
            </a:fld>
            <a:endParaRPr lang="en-US"/>
          </a:p>
        </p:txBody>
      </p:sp>
    </p:spTree>
    <p:extLst>
      <p:ext uri="{BB962C8B-B14F-4D97-AF65-F5344CB8AC3E}">
        <p14:creationId xmlns:p14="http://schemas.microsoft.com/office/powerpoint/2010/main" val="27627604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72420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7253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 can be used to dive deeper into tips for a virtual environment, especially if trusted messengers will be engaging with families virtually</a:t>
            </a:r>
          </a:p>
        </p:txBody>
      </p:sp>
      <p:sp>
        <p:nvSpPr>
          <p:cNvPr id="4" name="Slide Number Placeholder 3"/>
          <p:cNvSpPr>
            <a:spLocks noGrp="1"/>
          </p:cNvSpPr>
          <p:nvPr>
            <p:ph type="sldNum" sz="quarter" idx="5"/>
          </p:nvPr>
        </p:nvSpPr>
        <p:spPr/>
        <p:txBody>
          <a:bodyPr/>
          <a:lstStyle/>
          <a:p>
            <a:fld id="{1885F54A-7A3F-446B-A350-38757F90EABE}" type="slidenum">
              <a:rPr lang="en-US"/>
              <a:t>58</a:t>
            </a:fld>
            <a:endParaRPr lang="en-US"/>
          </a:p>
        </p:txBody>
      </p:sp>
    </p:spTree>
    <p:extLst>
      <p:ext uri="{BB962C8B-B14F-4D97-AF65-F5344CB8AC3E}">
        <p14:creationId xmlns:p14="http://schemas.microsoft.com/office/powerpoint/2010/main" val="41372486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some or all of you may be communicating with parents and caregivers over a virtual environment, whether this is by Zoom, FaceTime, or the phone. This can be difficult, so I want to briefly go over tips for how to engage families over a virtual environment. </a:t>
            </a:r>
            <a:endParaRPr lang="en-US" dirty="0">
              <a:cs typeface="Calibri"/>
            </a:endParaRPr>
          </a:p>
          <a:p>
            <a:endParaRPr lang="en-US" dirty="0"/>
          </a:p>
          <a:p>
            <a:r>
              <a:rPr lang="en-US" dirty="0"/>
              <a:t>First, when possible, chat via video. Eye contact can help build trust and connection. If the family you are working with does not have a video option, you have to rely on your voice, rather than nonverbal communication, to establish trust. Keep your tone and inflection bright and make sure that you give the family opportunities to talk. </a:t>
            </a:r>
            <a:endParaRPr lang="en-US" dirty="0">
              <a:cs typeface="Calibri"/>
            </a:endParaRPr>
          </a:p>
          <a:p>
            <a:endParaRPr lang="en-US" dirty="0"/>
          </a:p>
          <a:p>
            <a:r>
              <a:rPr lang="en-US" dirty="0"/>
              <a:t>Second, be personable. Share your own experience as a parent or caregiver, and invite families to share theirs. If possible, consider sharing photos or stories to "break the ice" and create a shared foundation for being connected. This is part of the important idea of being authentic and open. </a:t>
            </a:r>
            <a:endParaRPr lang="en-US" dirty="0">
              <a:cs typeface="Calibri"/>
            </a:endParaRPr>
          </a:p>
          <a:p>
            <a:endParaRPr lang="en-US" dirty="0"/>
          </a:p>
          <a:p>
            <a:r>
              <a:rPr lang="en-US" dirty="0"/>
              <a:t>Third, reassure families that you're not there to teach them anything. You're there to listen and offer support and encouragement. Remind them that they already have everything they need to be great parents. </a:t>
            </a:r>
            <a:endParaRPr lang="en-US" dirty="0">
              <a:cs typeface="Calibri"/>
            </a:endParaRPr>
          </a:p>
          <a:p>
            <a:endParaRPr lang="en-US" dirty="0"/>
          </a:p>
          <a:p>
            <a:r>
              <a:rPr lang="en-US" dirty="0"/>
              <a:t>Fourth, make it fun! This shouldn't be a lecture, demo, or lesson. Think of it instead as a meet-up for caregivers, where you can talk about successes and struggles and connect over the shared bond of being a caregiver. </a:t>
            </a:r>
            <a:endParaRPr lang="en-US" dirty="0">
              <a:cs typeface="Calibri"/>
            </a:endParaRPr>
          </a:p>
          <a:p>
            <a:endParaRPr lang="en-US" dirty="0"/>
          </a:p>
          <a:p>
            <a:r>
              <a:rPr lang="en-US" dirty="0"/>
              <a:t>Finally, acknowledge that the virtual environment is not ideal. I'm sure that you would all much rather be working with families in person face-to-face, just as I wish that this training could be in person! And speaking virtually definitely has its constraints. So acknowledge them! Tell the family that while speaking over Zoom or Skype or the phone isn't what you had hoped for, you're still there to support them and offer as much encouragement as you can. </a:t>
            </a:r>
            <a:endParaRPr lang="en-US" dirty="0">
              <a:cs typeface="Calibri"/>
            </a:endParaRPr>
          </a:p>
          <a:p>
            <a:endParaRPr lang="en-US" dirty="0">
              <a:cs typeface="Calibri"/>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84283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a:t>
            </a:r>
            <a:r>
              <a:rPr lang="en-US" b="0" dirty="0"/>
              <a:t>If you are in a virtual-only environment, you could consider doing the </a:t>
            </a:r>
            <a:r>
              <a:rPr lang="en-US" b="0" dirty="0" err="1"/>
              <a:t>Jamboard</a:t>
            </a:r>
            <a:r>
              <a:rPr lang="en-US" b="0" dirty="0"/>
              <a:t> activity (this can also be done in person), but we’ve also had success with the following activity. </a:t>
            </a:r>
          </a:p>
          <a:p>
            <a:endParaRPr lang="en-US" b="0" dirty="0"/>
          </a:p>
          <a:p>
            <a:r>
              <a:rPr lang="en-US" b="0" dirty="0"/>
              <a:t>--------------------------------</a:t>
            </a:r>
            <a:endParaRPr lang="en-US" b="1" dirty="0"/>
          </a:p>
          <a:p>
            <a:endParaRPr lang="en-US" dirty="0"/>
          </a:p>
          <a:p>
            <a:r>
              <a:rPr lang="en-US" dirty="0"/>
              <a:t>[25 minutes] </a:t>
            </a:r>
            <a:r>
              <a:rPr lang="en-US" i="1" dirty="0"/>
              <a:t>(20 minutes for breakout) </a:t>
            </a:r>
            <a:endParaRPr lang="en-US" i="1" dirty="0">
              <a:cs typeface="Calibri"/>
            </a:endParaRPr>
          </a:p>
          <a:p>
            <a:endParaRPr lang="en-US" dirty="0"/>
          </a:p>
          <a:p>
            <a:r>
              <a:rPr lang="en-US" dirty="0"/>
              <a:t>It's time for an activity! This activity will give you an opportunity to practice building trust as well as give you an opportunity to try to integrate the key messages and resources into conversations. </a:t>
            </a:r>
            <a:endParaRPr lang="en-US" dirty="0">
              <a:cs typeface="Calibri"/>
            </a:endParaRPr>
          </a:p>
          <a:p>
            <a:endParaRPr lang="en-US" dirty="0"/>
          </a:p>
          <a:p>
            <a:r>
              <a:rPr lang="en-US" dirty="0"/>
              <a:t>Person A will share one thing they really enjoy about spending time with young children and then one thing that they find difficult about spending time with young children.</a:t>
            </a:r>
            <a:endParaRPr lang="en-US" dirty="0">
              <a:cs typeface="Calibri"/>
            </a:endParaRPr>
          </a:p>
          <a:p>
            <a:br>
              <a:rPr lang="en-US" dirty="0">
                <a:cs typeface="+mn-lt"/>
              </a:rPr>
            </a:br>
            <a:r>
              <a:rPr lang="en-US" dirty="0"/>
              <a:t>Person B will share one of the key messages and offer a concrete tool that your partner could use when that difficult thing comes up again in the future.</a:t>
            </a:r>
            <a:endParaRPr lang="en-US" dirty="0">
              <a:cs typeface="Calibri"/>
            </a:endParaRPr>
          </a:p>
          <a:p>
            <a:br>
              <a:rPr lang="en-US" dirty="0">
                <a:cs typeface="+mn-lt"/>
              </a:rPr>
            </a:br>
            <a:r>
              <a:rPr lang="en-US" dirty="0"/>
              <a:t>Person B: Remember that your primary responsibility is building trust. Actively listen, empathize, validate, and/or encourage your partner before sharing a key Talking is Teaching message and offering a concrete tool.</a:t>
            </a:r>
            <a:endParaRPr lang="en-US" dirty="0">
              <a:cs typeface="Calibri"/>
            </a:endParaRPr>
          </a:p>
          <a:p>
            <a:r>
              <a:rPr lang="en-US" dirty="0"/>
              <a:t> </a:t>
            </a:r>
            <a:endParaRPr lang="en-US" dirty="0">
              <a:cs typeface="Calibri"/>
            </a:endParaRPr>
          </a:p>
          <a:p>
            <a:r>
              <a:rPr lang="en-US" dirty="0"/>
              <a:t>The tool could be one that you know your community has or will be distributing for the Talking is Teaching campaign. If you don’t know which tools your community will be distributing, you can reference one you saw on our resource slide, or even make one up for this activity.</a:t>
            </a:r>
            <a:endParaRPr lang="en-US" dirty="0">
              <a:cs typeface="Calibri"/>
            </a:endParaRPr>
          </a:p>
          <a:p>
            <a:endParaRPr lang="en-US" b="1" dirty="0">
              <a:cs typeface="Calibri"/>
            </a:endParaRPr>
          </a:p>
          <a:p>
            <a:r>
              <a:rPr lang="en-US" b="1" i="1" dirty="0"/>
              <a:t>Model the activity </a:t>
            </a:r>
            <a:r>
              <a:rPr lang="en-US" b="1" i="1" u="sng" dirty="0"/>
              <a:t>briefly </a:t>
            </a:r>
            <a:r>
              <a:rPr lang="en-US" b="1" i="1" dirty="0"/>
              <a:t>with a partner before putting participants into breakout rooms. </a:t>
            </a:r>
            <a:endParaRPr lang="en-US" dirty="0">
              <a:cs typeface="Calibri"/>
            </a:endParaRPr>
          </a:p>
          <a:p>
            <a:endParaRPr lang="en-US" b="1" i="1" dirty="0">
              <a:cs typeface="Calibri"/>
            </a:endParaRPr>
          </a:p>
          <a:p>
            <a:r>
              <a:rPr lang="en-US" dirty="0"/>
              <a:t>When you enter the breakout room, please feel free to take a minute or two to introduce yourselves! We will put the instructions into the chat a minute into the breakout rooms, as well as provide a notification on when to switch roles.</a:t>
            </a:r>
            <a:endParaRPr lang="en-US" dirty="0">
              <a:cs typeface="Calibri"/>
            </a:endParaRPr>
          </a:p>
          <a:p>
            <a:endParaRPr lang="en-US" dirty="0"/>
          </a:p>
          <a:p>
            <a:r>
              <a:rPr lang="en-US" b="1" dirty="0"/>
              <a:t>After returning from break out rooms [Grid-View]:</a:t>
            </a:r>
            <a:r>
              <a:rPr lang="en-US" dirty="0"/>
              <a:t> </a:t>
            </a:r>
            <a:endParaRPr lang="en-US" dirty="0">
              <a:cs typeface="Calibri"/>
            </a:endParaRPr>
          </a:p>
          <a:p>
            <a:r>
              <a:rPr lang="en-US" dirty="0"/>
              <a:t>Thank you for your vulnerability in sharing with your partner. I'd love to hear from a few people on how that activity went. </a:t>
            </a:r>
            <a:endParaRPr lang="en-US" dirty="0">
              <a:cs typeface="Calibri"/>
            </a:endParaRPr>
          </a:p>
          <a:p>
            <a:r>
              <a:rPr lang="en-US" dirty="0"/>
              <a:t>* Did you learn something new? What didn't go so well, and what did you learn from that? </a:t>
            </a:r>
            <a:endParaRPr lang="en-US" dirty="0">
              <a:cs typeface="Calibri"/>
            </a:endParaRPr>
          </a:p>
          <a:p>
            <a:r>
              <a:rPr lang="en-US" dirty="0"/>
              <a:t>* How did integrating the early literacy messages and resources into the conversation feel? Was there anything you learned that you'd like to apply to future outreach with families? </a:t>
            </a:r>
            <a:endParaRPr lang="en-US" dirty="0">
              <a:cs typeface="Calibri"/>
            </a:endParaRPr>
          </a:p>
          <a:p>
            <a:endParaRPr lang="en-US" i="1" dirty="0">
              <a:cs typeface="Calibri"/>
            </a:endParaRPr>
          </a:p>
          <a:p>
            <a:r>
              <a:rPr lang="en-US" i="1" dirty="0">
                <a:cs typeface="Calibri"/>
              </a:rPr>
              <a:t>After the discussion – still in grid mode </a:t>
            </a:r>
            <a:endParaRPr lang="en-US" dirty="0">
              <a:cs typeface="Calibri"/>
            </a:endParaRPr>
          </a:p>
          <a:p>
            <a:r>
              <a:rPr lang="en-US" dirty="0">
                <a:cs typeface="Calibri"/>
              </a:rPr>
              <a:t>Thank you so much for sharing. Now, before we move on, I want to provide all of you with some insight and reasoning as to why we chose two activities for this training: the trust activity and the trusted messenger activity that you just did. The trust activity we did at the beginning, where you shared a story of who you trust, is important because it allows us to think about </a:t>
            </a:r>
            <a:r>
              <a:rPr lang="en-US" i="1" dirty="0">
                <a:cs typeface="Calibri"/>
              </a:rPr>
              <a:t>trust </a:t>
            </a:r>
            <a:r>
              <a:rPr lang="en-US" dirty="0">
                <a:cs typeface="Calibri"/>
              </a:rPr>
              <a:t>beyond a definition. Rather than just telling future trusted messengers to "foster trust", this activity gives us an insight into what </a:t>
            </a:r>
            <a:r>
              <a:rPr lang="en-US" i="1" dirty="0">
                <a:cs typeface="Calibri"/>
              </a:rPr>
              <a:t>qualities </a:t>
            </a:r>
            <a:r>
              <a:rPr lang="en-US" dirty="0">
                <a:cs typeface="Calibri"/>
              </a:rPr>
              <a:t>are important in a trusted messengers, which can then inform your own actions as a trusted messenger. This activity also allows us to be vulnerable and authentic from the very beginning of the training. </a:t>
            </a:r>
            <a:endParaRPr lang="en-US" i="1" dirty="0">
              <a:cs typeface="Calibri"/>
            </a:endParaRPr>
          </a:p>
          <a:p>
            <a:endParaRPr lang="en-US" dirty="0">
              <a:cs typeface="Calibri"/>
            </a:endParaRPr>
          </a:p>
          <a:p>
            <a:r>
              <a:rPr lang="en-US" dirty="0">
                <a:cs typeface="Calibri"/>
              </a:rPr>
              <a:t>As for the activity we just did, we initially considered having a role play activity, where Person A would inhabit the role of an imaginary parent. But as we mentioned before, trusted messengers cannot go into a conversation with a preconceived notion or bias. We are entering their world, not the other way around. So, we strongly recommend that when you conduct a training, have an activity where participants really try to connect with one another and get into their world. </a:t>
            </a:r>
          </a:p>
          <a:p>
            <a:pPr lvl="1"/>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885F54A-7A3F-446B-A350-38757F90EABE}" type="slidenum">
              <a:rPr lang="en-US"/>
              <a:t>60</a:t>
            </a:fld>
            <a:endParaRPr lang="en-US"/>
          </a:p>
        </p:txBody>
      </p:sp>
    </p:spTree>
    <p:extLst>
      <p:ext uri="{BB962C8B-B14F-4D97-AF65-F5344CB8AC3E}">
        <p14:creationId xmlns:p14="http://schemas.microsoft.com/office/powerpoint/2010/main" val="3765598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 can be used to dive deeper into the impact of messaging and tools.</a:t>
            </a:r>
          </a:p>
        </p:txBody>
      </p:sp>
      <p:sp>
        <p:nvSpPr>
          <p:cNvPr id="4" name="Slide Number Placeholder 3"/>
          <p:cNvSpPr>
            <a:spLocks noGrp="1"/>
          </p:cNvSpPr>
          <p:nvPr>
            <p:ph type="sldNum" sz="quarter" idx="5"/>
          </p:nvPr>
        </p:nvSpPr>
        <p:spPr/>
        <p:txBody>
          <a:bodyPr/>
          <a:lstStyle/>
          <a:p>
            <a:fld id="{1885F54A-7A3F-446B-A350-38757F90EABE}" type="slidenum">
              <a:rPr lang="en-US"/>
              <a:t>61</a:t>
            </a:fld>
            <a:endParaRPr lang="en-US"/>
          </a:p>
        </p:txBody>
      </p:sp>
    </p:spTree>
    <p:extLst>
      <p:ext uri="{BB962C8B-B14F-4D97-AF65-F5344CB8AC3E}">
        <p14:creationId xmlns:p14="http://schemas.microsoft.com/office/powerpoint/2010/main" val="1959390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757238"/>
            <a:ext cx="5046663" cy="3784600"/>
          </a:xfrm>
        </p:spPr>
      </p:sp>
      <p:sp>
        <p:nvSpPr>
          <p:cNvPr id="3" name="Notes Placeholder 2"/>
          <p:cNvSpPr>
            <a:spLocks noGrp="1"/>
          </p:cNvSpPr>
          <p:nvPr>
            <p:ph type="body" idx="1"/>
          </p:nvPr>
        </p:nvSpPr>
        <p:spPr/>
        <p:txBody>
          <a:bodyPr/>
          <a:lstStyle/>
          <a:p>
            <a:pPr>
              <a:defRPr/>
            </a:pPr>
            <a:r>
              <a:rPr lang="en-US" sz="1200" kern="1200">
                <a:solidFill>
                  <a:schemeClr val="tx1"/>
                </a:solidFill>
                <a:effectLst/>
                <a:latin typeface="+mn-lt"/>
                <a:ea typeface="+mn-ea"/>
                <a:cs typeface="+mn-cs"/>
              </a:rPr>
              <a:t>Research shows that there is a tremendous opportunity to support brain and language development during early childhood. </a:t>
            </a:r>
            <a:r>
              <a:rPr lang="en-US" sz="1200" kern="1200" dirty="0">
                <a:solidFill>
                  <a:schemeClr val="tx1"/>
                </a:solidFill>
                <a:effectLst/>
                <a:latin typeface="+mn-lt"/>
                <a:ea typeface="+mn-ea"/>
                <a:cs typeface="+mn-cs"/>
              </a:rPr>
              <a:t>We know that 90% of a child’s brain is already developed by age 5. As such, those early years showcase a big opportunity to build the baby’s brain. Pointing this out to parents is not trying to induce panic like it’s too late, but to get some urgency and motivate to seize the opportunity.</a:t>
            </a:r>
            <a:r>
              <a:rPr lang="en-US" dirty="0"/>
              <a:t> </a:t>
            </a:r>
            <a:endParaRPr lang="en-US" dirty="0">
              <a:cs typeface="Calibri"/>
            </a:endParaRPr>
          </a:p>
        </p:txBody>
      </p:sp>
      <p:sp>
        <p:nvSpPr>
          <p:cNvPr id="4" name="Slide Number Placeholder 3"/>
          <p:cNvSpPr>
            <a:spLocks noGrp="1"/>
          </p:cNvSpPr>
          <p:nvPr>
            <p:ph type="sldNum" sz="quarter" idx="10"/>
          </p:nvPr>
        </p:nvSpPr>
        <p:spPr/>
        <p:txBody>
          <a:bodyPr/>
          <a:lstStyle/>
          <a:p>
            <a:fld id="{4E07CE4C-79E2-452C-A44F-422F99DD1D03}" type="slidenum">
              <a:rPr lang="en-US" smtClean="0"/>
              <a:pPr/>
              <a:t>6</a:t>
            </a:fld>
            <a:endParaRPr lang="en-US"/>
          </a:p>
        </p:txBody>
      </p:sp>
    </p:spTree>
    <p:extLst>
      <p:ext uri="{BB962C8B-B14F-4D97-AF65-F5344CB8AC3E}">
        <p14:creationId xmlns:p14="http://schemas.microsoft.com/office/powerpoint/2010/main" val="19674285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So, we’re about to dive into some of the tools that the [CITY] campaign </a:t>
            </a:r>
            <a:r>
              <a:rPr lang="en-US" dirty="0">
                <a:cs typeface="Calibri"/>
              </a:rPr>
              <a:t>will </a:t>
            </a:r>
            <a:r>
              <a:rPr lang="en-US">
                <a:cs typeface="Calibri"/>
              </a:rPr>
              <a:t>be distributing to families, but before we do so, I thought that it might be helpful to share with you all the positive impact that messaging, tools, resources, and the trusted messenger can have. </a:t>
            </a:r>
            <a:r>
              <a:rPr lang="en-US"/>
              <a:t>This video highlights pediatricians as trusted messengers at the San Francisco General Hospital. And while you may not be a pediatrician or working in a hospital setting, this video is a great example of how trusted messengers can integrate messaging and resource distribution into their everyday work, as well as showcasing the impact of messaging and tools. </a:t>
            </a:r>
          </a:p>
          <a:p>
            <a:pPr>
              <a:defRPr/>
            </a:pPr>
            <a:endParaRPr lang="en-US" sz="1200" kern="1200">
              <a:solidFill>
                <a:srgbClr val="000000"/>
              </a:solidFill>
              <a:latin typeface="+mn-lt"/>
              <a:cs typeface="Calibri"/>
            </a:endParaRPr>
          </a:p>
          <a:p>
            <a:pPr>
              <a:defRPr/>
            </a:pPr>
            <a:r>
              <a:rPr lang="en-US" sz="1200" b="1" kern="1200">
                <a:solidFill>
                  <a:srgbClr val="000000"/>
                </a:solidFill>
                <a:latin typeface="+mn-lt"/>
                <a:cs typeface="Calibri"/>
              </a:rPr>
              <a:t>Note</a:t>
            </a:r>
            <a:r>
              <a:rPr lang="en-US" b="1" dirty="0">
                <a:solidFill>
                  <a:srgbClr val="000000"/>
                </a:solidFill>
                <a:cs typeface="Calibri"/>
              </a:rPr>
              <a:t> to trainer</a:t>
            </a:r>
            <a:r>
              <a:rPr lang="en-US" sz="1200" b="1" kern="1200">
                <a:solidFill>
                  <a:srgbClr val="000000"/>
                </a:solidFill>
                <a:latin typeface="+mn-lt"/>
                <a:cs typeface="Calibri"/>
              </a:rPr>
              <a:t>: </a:t>
            </a:r>
            <a:r>
              <a:rPr lang="en-US" sz="1200" b="0" kern="1200">
                <a:solidFill>
                  <a:srgbClr val="000000"/>
                </a:solidFill>
                <a:latin typeface="+mn-lt"/>
                <a:cs typeface="Calibri"/>
              </a:rPr>
              <a:t>If you have a video of trusted messengers distributing tools and showcasing the impact, we encourage you to show that video instead!</a:t>
            </a:r>
            <a:r>
              <a:rPr lang="en-US" dirty="0">
                <a:solidFill>
                  <a:srgbClr val="000000"/>
                </a:solidFill>
                <a:cs typeface="Calibri"/>
              </a:rPr>
              <a:t> </a:t>
            </a:r>
            <a:endParaRPr lang="en-US" sz="1200" b="1" kern="1200">
              <a:solidFill>
                <a:srgbClr val="000000"/>
              </a:solidFill>
              <a:latin typeface="+mn-lt"/>
              <a:cs typeface="Calibri"/>
            </a:endParaRPr>
          </a:p>
        </p:txBody>
      </p:sp>
      <p:sp>
        <p:nvSpPr>
          <p:cNvPr id="4" name="Slide Number Placeholder 3"/>
          <p:cNvSpPr>
            <a:spLocks noGrp="1"/>
          </p:cNvSpPr>
          <p:nvPr>
            <p:ph type="sldNum" sz="quarter" idx="5"/>
          </p:nvPr>
        </p:nvSpPr>
        <p:spPr/>
        <p:txBody>
          <a:bodyPr/>
          <a:lstStyle/>
          <a:p>
            <a:fld id="{25BE6398-B38D-1544-8E5C-5DD125A0BF80}" type="slidenum">
              <a:rPr lang="en-US" smtClean="0"/>
              <a:pPr/>
              <a:t>62</a:t>
            </a:fld>
            <a:endParaRPr lang="en-US"/>
          </a:p>
        </p:txBody>
      </p:sp>
    </p:spTree>
    <p:extLst>
      <p:ext uri="{BB962C8B-B14F-4D97-AF65-F5344CB8AC3E}">
        <p14:creationId xmlns:p14="http://schemas.microsoft.com/office/powerpoint/2010/main" val="4649508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“To be honest, true honesty, this talk, read and sing is what got me to go and focus on these … with my kids. Because I'm the youngest out of four sisters. All my sisters have kids. They're all older, but they never taught me that you have to talk to your kids. You have to sing, read to them at a young age.” </a:t>
            </a:r>
            <a:endParaRPr lang="en-US" sz="1200" b="0" i="0" dirty="0">
              <a:solidFill>
                <a:srgbClr val="000000"/>
              </a:solidFill>
              <a:effectLst/>
              <a:latin typeface="Calibri" panose="020F0502020204030204" pitchFamily="34" charset="0"/>
              <a:cs typeface="Calibri"/>
            </a:endParaRPr>
          </a:p>
          <a:p>
            <a:endParaRPr lang="en-US" sz="1200" b="0" i="0" dirty="0">
              <a:solidFill>
                <a:srgbClr val="000000"/>
              </a:solidFill>
              <a:effectLst/>
              <a:latin typeface="Calibri" panose="020F0502020204030204" pitchFamily="34" charset="0"/>
              <a:cs typeface="Calibri"/>
            </a:endParaRPr>
          </a:p>
          <a:p>
            <a:r>
              <a:rPr lang="en-US" sz="1200" b="0" i="0" dirty="0">
                <a:solidFill>
                  <a:srgbClr val="000000"/>
                </a:solidFill>
                <a:effectLst/>
                <a:latin typeface="Calibri" panose="020F0502020204030204" pitchFamily="34" charset="0"/>
                <a:cs typeface="Calibri"/>
              </a:rPr>
              <a:t>So again, we’re seeing here the impact that a trusted messenger and their messaging can have. </a:t>
            </a:r>
            <a:endParaRPr lang="en-US" dirty="0"/>
          </a:p>
        </p:txBody>
      </p:sp>
      <p:sp>
        <p:nvSpPr>
          <p:cNvPr id="4" name="Slide Number Placeholder 3"/>
          <p:cNvSpPr>
            <a:spLocks noGrp="1"/>
          </p:cNvSpPr>
          <p:nvPr>
            <p:ph type="sldNum" sz="quarter" idx="5"/>
          </p:nvPr>
        </p:nvSpPr>
        <p:spPr/>
        <p:txBody>
          <a:bodyPr/>
          <a:lstStyle/>
          <a:p>
            <a:fld id="{25BE6398-B38D-1544-8E5C-5DD125A0BF80}" type="slidenum">
              <a:rPr lang="en-US" smtClean="0"/>
              <a:pPr/>
              <a:t>63</a:t>
            </a:fld>
            <a:endParaRPr lang="en-US"/>
          </a:p>
        </p:txBody>
      </p:sp>
    </p:spTree>
    <p:extLst>
      <p:ext uri="{BB962C8B-B14F-4D97-AF65-F5344CB8AC3E}">
        <p14:creationId xmlns:p14="http://schemas.microsoft.com/office/powerpoint/2010/main" val="26429915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885F54A-7A3F-446B-A350-38757F90EABE}" type="slidenum">
              <a:rPr lang="en-US"/>
              <a:t>64</a:t>
            </a:fld>
            <a:endParaRPr lang="en-US"/>
          </a:p>
        </p:txBody>
      </p:sp>
    </p:spTree>
    <p:extLst>
      <p:ext uri="{BB962C8B-B14F-4D97-AF65-F5344CB8AC3E}">
        <p14:creationId xmlns:p14="http://schemas.microsoft.com/office/powerpoint/2010/main" val="8018551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ESSENTIAL PREP</a:t>
            </a:r>
            <a:r>
              <a:rPr lang="en-US" dirty="0">
                <a:cs typeface="Calibri"/>
              </a:rPr>
              <a:t>: on a sheet of paper, type the names of four nursery rhymes, multiply this by the number of people you expect to attend. For example, if you have 20 people registered, type the four nursery rhymes 5 times. Then cut up into slips of paper, with one nursery </a:t>
            </a:r>
            <a:r>
              <a:rPr lang="en-US" dirty="0" err="1">
                <a:cs typeface="Calibri"/>
              </a:rPr>
              <a:t>ryhme</a:t>
            </a:r>
            <a:r>
              <a:rPr lang="en-US" dirty="0">
                <a:cs typeface="Calibri"/>
              </a:rPr>
              <a:t> printed on each slip of paper.  Then, pour, and mix up the slips of paper in a hat. </a:t>
            </a:r>
            <a:endParaRPr lang="en-US" dirty="0"/>
          </a:p>
          <a:p>
            <a:endParaRPr lang="en-US" dirty="0">
              <a:cs typeface="Calibri" panose="020F0502020204030204"/>
            </a:endParaRPr>
          </a:p>
          <a:p>
            <a:r>
              <a:rPr lang="en-US" dirty="0">
                <a:cs typeface="Calibri" panose="020F0502020204030204"/>
              </a:rPr>
              <a:t>Send the hat around for everyone to choose a slip of paper, and then begin the activity (as seen on slide) </a:t>
            </a:r>
          </a:p>
          <a:p>
            <a:endParaRPr lang="en-US" dirty="0">
              <a:cs typeface="Calibri" panose="020F0502020204030204"/>
            </a:endParaRPr>
          </a:p>
          <a:p>
            <a:r>
              <a:rPr lang="en-US" dirty="0">
                <a:cs typeface="Calibri" panose="020F0502020204030204"/>
              </a:rPr>
              <a:t>After activity is over, invite everyone to return to their seats. </a:t>
            </a:r>
            <a:r>
              <a:rPr lang="en-US" sz="1200" kern="1200" dirty="0">
                <a:solidFill>
                  <a:schemeClr val="tx1"/>
                </a:solidFill>
                <a:effectLst/>
                <a:latin typeface="+mn-lt"/>
                <a:ea typeface="+mn-ea"/>
                <a:cs typeface="+mn-cs"/>
              </a:rPr>
              <a:t>Have one person share out from each group. Have them share what they said and ask them to share any similarities and differences from the group.</a:t>
            </a:r>
            <a:endParaRPr lang="en-US" dirty="0">
              <a:cs typeface="Calibri" panose="020F0502020204030204"/>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everyone take a seat.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Ask them how this activity made them feel – take a few responses.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Relate their feelings to the way parents/caregivers may feel when not knowing information, or if they are new to the neighborhood. </a:t>
            </a:r>
          </a:p>
          <a:p>
            <a:endParaRPr lang="en-US" dirty="0">
              <a:cs typeface="Calibri"/>
            </a:endParaRPr>
          </a:p>
        </p:txBody>
      </p:sp>
      <p:sp>
        <p:nvSpPr>
          <p:cNvPr id="4" name="Slide Number Placeholder 3"/>
          <p:cNvSpPr>
            <a:spLocks noGrp="1"/>
          </p:cNvSpPr>
          <p:nvPr>
            <p:ph type="sldNum" sz="quarter" idx="5"/>
          </p:nvPr>
        </p:nvSpPr>
        <p:spPr/>
        <p:txBody>
          <a:bodyPr/>
          <a:lstStyle/>
          <a:p>
            <a:fld id="{25BE6398-B38D-1544-8E5C-5DD125A0BF80}" type="slidenum">
              <a:rPr lang="en-US" smtClean="0"/>
              <a:pPr/>
              <a:t>65</a:t>
            </a:fld>
            <a:endParaRPr lang="en-US"/>
          </a:p>
        </p:txBody>
      </p:sp>
    </p:spTree>
    <p:extLst>
      <p:ext uri="{BB962C8B-B14F-4D97-AF65-F5344CB8AC3E}">
        <p14:creationId xmlns:p14="http://schemas.microsoft.com/office/powerpoint/2010/main" val="35747438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Relate back to intro activity of humming – even though you couldn't speak the same language, there was something that you all recognized and identified with. Work with families' strengths!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the facilitator, pay attention to if the things mentioned are positive or negatives and bring this up. Anything that is discussed as a negative, be sure to frame it as a challenge, not a negative. If things take a negative tone overall, this will derail the constructive conversation.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the share out: </a:t>
            </a:r>
          </a:p>
          <a:p>
            <a:r>
              <a:rPr lang="en-US" sz="1200" kern="1200" dirty="0">
                <a:solidFill>
                  <a:schemeClr val="tx1"/>
                </a:solidFill>
                <a:effectLst/>
                <a:latin typeface="+mn-lt"/>
                <a:ea typeface="+mn-ea"/>
                <a:cs typeface="+mn-cs"/>
              </a:rPr>
              <a:t>You have many different people in your community, and you use different strategies to form relationships with each one. As you form relationships with community members, you: establish your role within the community, and potentially in their life; make community members aware of the resources you have to offer; and set the tone for the importance of building brain and language development of children in your neighborhood.</a:t>
            </a:r>
          </a:p>
        </p:txBody>
      </p:sp>
      <p:sp>
        <p:nvSpPr>
          <p:cNvPr id="4" name="Slide Number Placeholder 3"/>
          <p:cNvSpPr>
            <a:spLocks noGrp="1"/>
          </p:cNvSpPr>
          <p:nvPr>
            <p:ph type="sldNum" sz="quarter" idx="5"/>
          </p:nvPr>
        </p:nvSpPr>
        <p:spPr/>
        <p:txBody>
          <a:bodyPr/>
          <a:lstStyle/>
          <a:p>
            <a:fld id="{25BE6398-B38D-1544-8E5C-5DD125A0BF80}" type="slidenum">
              <a:rPr lang="en-US" smtClean="0"/>
              <a:pPr/>
              <a:t>66</a:t>
            </a:fld>
            <a:endParaRPr lang="en-US"/>
          </a:p>
        </p:txBody>
      </p:sp>
    </p:spTree>
    <p:extLst>
      <p:ext uri="{BB962C8B-B14F-4D97-AF65-F5344CB8AC3E}">
        <p14:creationId xmlns:p14="http://schemas.microsoft.com/office/powerpoint/2010/main" val="35747438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How did you feel? As the facilitator? The learner? What were the challenges? What did you do to help the person understand? </a:t>
            </a:r>
            <a:endParaRPr lang="en-US" dirty="0"/>
          </a:p>
        </p:txBody>
      </p:sp>
      <p:sp>
        <p:nvSpPr>
          <p:cNvPr id="4" name="Slide Number Placeholder 3"/>
          <p:cNvSpPr>
            <a:spLocks noGrp="1"/>
          </p:cNvSpPr>
          <p:nvPr>
            <p:ph type="sldNum" sz="quarter" idx="5"/>
          </p:nvPr>
        </p:nvSpPr>
        <p:spPr/>
        <p:txBody>
          <a:bodyPr/>
          <a:lstStyle/>
          <a:p>
            <a:fld id="{25BE6398-B38D-1544-8E5C-5DD125A0BF80}" type="slidenum">
              <a:rPr lang="en-US" smtClean="0"/>
              <a:pPr/>
              <a:t>67</a:t>
            </a:fld>
            <a:endParaRPr lang="en-US"/>
          </a:p>
        </p:txBody>
      </p:sp>
    </p:spTree>
    <p:extLst>
      <p:ext uri="{BB962C8B-B14F-4D97-AF65-F5344CB8AC3E}">
        <p14:creationId xmlns:p14="http://schemas.microsoft.com/office/powerpoint/2010/main" val="29535242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It is your job as a trusted messenger to understand this and use different modalities and strategies to connect with parent/caregivers to support them in being their child’s first teacher. </a:t>
            </a:r>
          </a:p>
          <a:p>
            <a:endParaRPr lang="en-US" dirty="0"/>
          </a:p>
        </p:txBody>
      </p:sp>
      <p:sp>
        <p:nvSpPr>
          <p:cNvPr id="4" name="Slide Number Placeholder 3"/>
          <p:cNvSpPr>
            <a:spLocks noGrp="1"/>
          </p:cNvSpPr>
          <p:nvPr>
            <p:ph type="sldNum" sz="quarter" idx="5"/>
          </p:nvPr>
        </p:nvSpPr>
        <p:spPr/>
        <p:txBody>
          <a:bodyPr/>
          <a:lstStyle/>
          <a:p>
            <a:fld id="{25BE6398-B38D-1544-8E5C-5DD125A0BF80}" type="slidenum">
              <a:rPr lang="en-US" smtClean="0"/>
              <a:pPr/>
              <a:t>68</a:t>
            </a:fld>
            <a:endParaRPr lang="en-US"/>
          </a:p>
        </p:txBody>
      </p:sp>
    </p:spTree>
    <p:extLst>
      <p:ext uri="{BB962C8B-B14F-4D97-AF65-F5344CB8AC3E}">
        <p14:creationId xmlns:p14="http://schemas.microsoft.com/office/powerpoint/2010/main" val="31419172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 sure to mention that there’s no pre-planning!</a:t>
            </a:r>
          </a:p>
          <a:p>
            <a:endParaRPr lang="en-US" dirty="0">
              <a:cs typeface="Calibri"/>
            </a:endParaRPr>
          </a:p>
          <a:p>
            <a:r>
              <a:rPr lang="en-US" dirty="0">
                <a:cs typeface="Calibri"/>
              </a:rPr>
              <a:t>What happened? Why? You need each other to continue, but you don't always know what's going on with each person. How does this apply to the work you do? </a:t>
            </a:r>
          </a:p>
        </p:txBody>
      </p:sp>
      <p:sp>
        <p:nvSpPr>
          <p:cNvPr id="4" name="Slide Number Placeholder 3"/>
          <p:cNvSpPr>
            <a:spLocks noGrp="1"/>
          </p:cNvSpPr>
          <p:nvPr>
            <p:ph type="sldNum" sz="quarter" idx="5"/>
          </p:nvPr>
        </p:nvSpPr>
        <p:spPr/>
        <p:txBody>
          <a:bodyPr/>
          <a:lstStyle/>
          <a:p>
            <a:fld id="{25BE6398-B38D-1544-8E5C-5DD125A0BF80}" type="slidenum">
              <a:rPr lang="en-US" smtClean="0"/>
              <a:pPr/>
              <a:t>69</a:t>
            </a:fld>
            <a:endParaRPr lang="en-US"/>
          </a:p>
        </p:txBody>
      </p:sp>
    </p:spTree>
    <p:extLst>
      <p:ext uri="{BB962C8B-B14F-4D97-AF65-F5344CB8AC3E}">
        <p14:creationId xmlns:p14="http://schemas.microsoft.com/office/powerpoint/2010/main" val="29419717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everyone stand in a circle and toss a skein of yarn or ball of string around the circle. Whoever has the string will share one thing they’ve learned and one thing they will begin implementing right away. When they toss the string/yarn to another participant, they hold on to a piece of it. In the end, you will have created a web! This web represents a connected community!</a:t>
            </a:r>
          </a:p>
        </p:txBody>
      </p:sp>
      <p:sp>
        <p:nvSpPr>
          <p:cNvPr id="4" name="Slide Number Placeholder 3"/>
          <p:cNvSpPr>
            <a:spLocks noGrp="1"/>
          </p:cNvSpPr>
          <p:nvPr>
            <p:ph type="sldNum" sz="quarter" idx="5"/>
          </p:nvPr>
        </p:nvSpPr>
        <p:spPr/>
        <p:txBody>
          <a:bodyPr/>
          <a:lstStyle/>
          <a:p>
            <a:fld id="{25BE6398-B38D-1544-8E5C-5DD125A0BF80}" type="slidenum">
              <a:rPr lang="en-US" smtClean="0"/>
              <a:pPr/>
              <a:t>70</a:t>
            </a:fld>
            <a:endParaRPr lang="en-US"/>
          </a:p>
        </p:txBody>
      </p:sp>
    </p:spTree>
    <p:extLst>
      <p:ext uri="{BB962C8B-B14F-4D97-AF65-F5344CB8AC3E}">
        <p14:creationId xmlns:p14="http://schemas.microsoft.com/office/powerpoint/2010/main" val="7384861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BE6398-B38D-1544-8E5C-5DD125A0BF80}" type="slidenum">
              <a:rPr lang="en-US" smtClean="0"/>
              <a:pPr/>
              <a:t>71</a:t>
            </a:fld>
            <a:endParaRPr lang="en-US"/>
          </a:p>
        </p:txBody>
      </p:sp>
    </p:spTree>
    <p:extLst>
      <p:ext uri="{BB962C8B-B14F-4D97-AF65-F5344CB8AC3E}">
        <p14:creationId xmlns:p14="http://schemas.microsoft.com/office/powerpoint/2010/main" val="9289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dirty="0">
                <a:solidFill>
                  <a:srgbClr val="000000"/>
                </a:solidFill>
                <a:effectLst/>
                <a:latin typeface="Calibri" panose="020F0502020204030204" pitchFamily="34" charset="0"/>
              </a:rPr>
              <a:t>Note: </a:t>
            </a:r>
            <a:r>
              <a:rPr lang="en-US" sz="1800" b="0" i="0" dirty="0">
                <a:solidFill>
                  <a:srgbClr val="000000"/>
                </a:solidFill>
                <a:effectLst/>
                <a:latin typeface="Calibri" panose="020F0502020204030204" pitchFamily="34" charset="0"/>
              </a:rPr>
              <a:t>We recommend choosing either slide 7 (a group discussion on what they think a trusted messenger is) OR slide 8 (a description on what a trusted messenger does/is). The first is more interactive, but will take some more time. </a:t>
            </a:r>
          </a:p>
          <a:p>
            <a:pPr algn="l" rtl="0" fontAlgn="base"/>
            <a:r>
              <a:rPr lang="en-US" sz="1800" b="0" i="0" dirty="0">
                <a:solidFill>
                  <a:srgbClr val="000000"/>
                </a:solidFill>
                <a:effectLst/>
                <a:latin typeface="Calibri" panose="020F0502020204030204" pitchFamily="34" charset="0"/>
              </a:rPr>
              <a:t>--------------------------</a:t>
            </a:r>
            <a:endParaRPr lang="en-US" sz="1800" b="1"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Now, as we get started today, we’d like you to tell us “What is a Trusted Messenger?” Who are the trusted people and/or messengers in your life?</a:t>
            </a:r>
            <a:endParaRPr lang="en-US"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Calibri" panose="020F0502020204030204" pitchFamily="34" charset="0"/>
            </a:endParaRPr>
          </a:p>
          <a:p>
            <a:pPr algn="l" rtl="0" fontAlgn="base"/>
            <a:r>
              <a:rPr lang="en-US" sz="1800" b="0" i="1" dirty="0">
                <a:solidFill>
                  <a:srgbClr val="000000"/>
                </a:solidFill>
                <a:effectLst/>
                <a:latin typeface="Calibri" panose="020F0502020204030204" pitchFamily="34" charset="0"/>
              </a:rPr>
              <a:t>People share aloud</a:t>
            </a:r>
            <a:r>
              <a:rPr lang="en-US" sz="1800" b="0" i="0" dirty="0">
                <a:solidFill>
                  <a:srgbClr val="000000"/>
                </a:solidFill>
                <a:effectLst/>
                <a:latin typeface="Calibri" panose="020F0502020204030204" pitchFamily="34" charset="0"/>
              </a:rPr>
              <a:t> </a:t>
            </a:r>
            <a:endParaRPr lang="en-US"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Can be anyone – a parent, a laundromat attendant, a doctor, a teacher, a cashier – you do not have to pass a test to be able to become a trusted messenger.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The trusted messenger's role is not to dictate, but to listen to people to better understand their experiences in order to support them. </a:t>
            </a:r>
          </a:p>
          <a:p>
            <a:pPr algn="l" rtl="0" fontAlgn="base">
              <a:buFont typeface="Arial" panose="020B0604020202020204" pitchFamily="34" charset="0"/>
              <a:buNone/>
            </a:pPr>
            <a:r>
              <a:rPr lang="en-US" sz="1800" b="0" i="0" dirty="0">
                <a:solidFill>
                  <a:srgbClr val="000000"/>
                </a:solidFill>
                <a:effectLst/>
                <a:latin typeface="Calibri" panose="020F0502020204030204" pitchFamily="34" charset="0"/>
              </a:rPr>
              <a:t>-------------------------</a:t>
            </a:r>
          </a:p>
          <a:p>
            <a:pPr algn="l" rtl="0" fontAlgn="base">
              <a:buFont typeface="Arial" panose="020B0604020202020204" pitchFamily="34" charset="0"/>
              <a:buNone/>
            </a:pPr>
            <a:r>
              <a:rPr lang="en-US" sz="1800" b="0" i="0" dirty="0">
                <a:solidFill>
                  <a:srgbClr val="000000"/>
                </a:solidFill>
                <a:effectLst/>
                <a:latin typeface="Calibri" panose="020F0502020204030204" pitchFamily="34" charset="0"/>
              </a:rPr>
              <a:t>Great! Now, can anyone share what they think a “Talking is Teaching” trusted messenger would be? </a:t>
            </a:r>
          </a:p>
          <a:p>
            <a:pPr algn="l" rtl="0" fontAlgn="base">
              <a:buFont typeface="Arial" panose="020B0604020202020204" pitchFamily="34" charset="0"/>
              <a:buNone/>
            </a:pPr>
            <a:endParaRPr lang="en-US" sz="1800"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rgbClr val="000000"/>
                </a:solidFill>
                <a:effectLst/>
                <a:latin typeface="Calibri" panose="020F0502020204030204" pitchFamily="34" charset="0"/>
              </a:rPr>
              <a:t>People share aloud</a:t>
            </a:r>
            <a:r>
              <a:rPr lang="en-US" sz="1200" b="0" i="0" dirty="0">
                <a:solidFill>
                  <a:srgbClr val="000000"/>
                </a:solidFill>
                <a:effectLst/>
                <a:latin typeface="Calibri" panose="020F0502020204030204" pitchFamily="34" charset="0"/>
              </a:rPr>
              <a:t> </a:t>
            </a:r>
            <a:endParaRPr lang="en-US" b="0" i="0" dirty="0">
              <a:solidFill>
                <a:srgbClr val="000000"/>
              </a:solidFill>
              <a:effectLst/>
              <a:latin typeface="Calibri" panose="020F0502020204030204" pitchFamily="34" charset="0"/>
            </a:endParaRPr>
          </a:p>
          <a:p>
            <a:endParaRPr lang="en-US" dirty="0">
              <a:cs typeface="Calibri"/>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The role of the trusted messenger is to share literacy messages and provide support and specific suggestions to families.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Trusted messengers let families know the power of their words and interactions with their children – they reinforce that parents have the power to support their child’s growing brain, building skills that will last a lifetime!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Trusted messengers are the ones who activate tools and resources, supporting and encouraging families in their journey as they raise their children.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Trusted messengers integrate their messages into the work that they’re already doing – a pediatrician would add early learning messages to a check-up, a restaurant server would add messages as they check on their guests </a:t>
            </a:r>
          </a:p>
          <a:p>
            <a:r>
              <a:rPr lang="en-US" dirty="0"/>
              <a:t>--------------------------</a:t>
            </a:r>
          </a:p>
          <a:p>
            <a:r>
              <a:rPr lang="en-US" dirty="0"/>
              <a:t>Finally, what do you think a trusted messenger would look like at their best?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rgbClr val="000000"/>
                </a:solidFill>
                <a:effectLst/>
                <a:latin typeface="Calibri" panose="020F0502020204030204" pitchFamily="34" charset="0"/>
              </a:rPr>
              <a:t>People share aloud</a:t>
            </a:r>
            <a:r>
              <a:rPr lang="en-US" sz="1200" b="0" i="0" dirty="0">
                <a:solidFill>
                  <a:srgbClr val="000000"/>
                </a:solidFill>
                <a:effectLst/>
                <a:latin typeface="Calibri" panose="020F0502020204030204" pitchFamily="34" charset="0"/>
              </a:rPr>
              <a:t> </a:t>
            </a:r>
            <a:endParaRPr lang="en-US" b="0" i="0" dirty="0">
              <a:solidFill>
                <a:srgbClr val="000000"/>
              </a:solidFill>
              <a:effectLst/>
              <a:latin typeface="Calibri" panose="020F0502020204030204" pitchFamily="34" charset="0"/>
            </a:endParaRPr>
          </a:p>
          <a:p>
            <a:endParaRPr lang="en-US" dirty="0"/>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Listens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Friendly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Asks clarifying questions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Do your best to remove bias - let go of everything you think you already know about the family you're working with.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Empathize and understand - put yourself in the shoes of the family.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Validate and encourage - make sure to validate the work and effort they have put in.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Willing to be vulnerable - speak about your own experiences as a caregiver or parent and share both the struggles and joys of parenting!</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885F54A-7A3F-446B-A350-38757F90EABE}" type="slidenum">
              <a:rPr lang="en-US"/>
              <a:t>7</a:t>
            </a:fld>
            <a:endParaRPr lang="en-US"/>
          </a:p>
        </p:txBody>
      </p:sp>
    </p:spTree>
    <p:extLst>
      <p:ext uri="{BB962C8B-B14F-4D97-AF65-F5344CB8AC3E}">
        <p14:creationId xmlns:p14="http://schemas.microsoft.com/office/powerpoint/2010/main" val="30121537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mn-lt"/>
              <a:cs typeface="+mn-lt"/>
            </a:endParaRPr>
          </a:p>
        </p:txBody>
      </p:sp>
      <p:sp>
        <p:nvSpPr>
          <p:cNvPr id="4" name="Slide Number Placeholder 3"/>
          <p:cNvSpPr>
            <a:spLocks noGrp="1"/>
          </p:cNvSpPr>
          <p:nvPr>
            <p:ph type="sldNum" sz="quarter" idx="5"/>
          </p:nvPr>
        </p:nvSpPr>
        <p:spPr/>
        <p:txBody>
          <a:bodyPr/>
          <a:lstStyle/>
          <a:p>
            <a:fld id="{25BE6398-B38D-1544-8E5C-5DD125A0BF80}" type="slidenum">
              <a:rPr lang="en-US" smtClean="0"/>
              <a:pPr/>
              <a:t>72</a:t>
            </a:fld>
            <a:endParaRPr lang="en-US"/>
          </a:p>
        </p:txBody>
      </p:sp>
    </p:spTree>
    <p:extLst>
      <p:ext uri="{BB962C8B-B14F-4D97-AF65-F5344CB8AC3E}">
        <p14:creationId xmlns:p14="http://schemas.microsoft.com/office/powerpoint/2010/main" val="2345368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what exactly is a trusted messenger? Trusted messengers play a large role in the Talking is Teaching campaign – your role is to share literacy messages and provide support and specific suggestions to families. Trusted messengers let families know the power of their words and interactions with their children – they reinforce that parents have the power to support their child’s growing brain, building skills that will last a lifetime! And importantly, the trusted messenger's role is not to dictate, but to </a:t>
            </a:r>
            <a:r>
              <a:rPr lang="en-US" b="1" dirty="0"/>
              <a:t>listen </a:t>
            </a:r>
            <a:r>
              <a:rPr lang="en-US" dirty="0"/>
              <a:t>to families and </a:t>
            </a:r>
            <a:r>
              <a:rPr lang="en-US" b="1" dirty="0"/>
              <a:t>understand </a:t>
            </a:r>
            <a:r>
              <a:rPr lang="en-US" dirty="0"/>
              <a:t>their experience to meet them where they are. </a:t>
            </a:r>
            <a:endParaRPr lang="en-US" dirty="0">
              <a:cs typeface="Calibri"/>
            </a:endParaRPr>
          </a:p>
        </p:txBody>
      </p:sp>
      <p:sp>
        <p:nvSpPr>
          <p:cNvPr id="4" name="Slide Number Placeholder 3"/>
          <p:cNvSpPr>
            <a:spLocks noGrp="1"/>
          </p:cNvSpPr>
          <p:nvPr>
            <p:ph type="sldNum" sz="quarter" idx="10"/>
          </p:nvPr>
        </p:nvSpPr>
        <p:spPr/>
        <p:txBody>
          <a:bodyPr/>
          <a:lstStyle/>
          <a:p>
            <a:fld id="{25BE6398-B38D-1544-8E5C-5DD125A0BF80}" type="slidenum">
              <a:rPr lang="en-US" smtClean="0"/>
              <a:pPr/>
              <a:t>8</a:t>
            </a:fld>
            <a:endParaRPr lang="en-US"/>
          </a:p>
        </p:txBody>
      </p:sp>
    </p:spTree>
    <p:extLst>
      <p:ext uri="{BB962C8B-B14F-4D97-AF65-F5344CB8AC3E}">
        <p14:creationId xmlns:p14="http://schemas.microsoft.com/office/powerpoint/2010/main" val="1418472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are trusted messengers so important? In a recent research evaluation of our work in laundromats, conducted by New York University, Too Small to Fail found that trusted messengers can play a huge role in encouraging early learning. TSTF has, with Lakeshore Learning and Scholastic, created “Family Read, Play &amp; Learn” kits, which are literacy spaces that can be added to waiting areas such as laundromats. These spaces are great at encouraging literacy-related activities. However, they found that when there was a trusted messenger present who activated the space, such as a librarian, children and parents’ time spent in the space increased.</a:t>
            </a:r>
            <a:endParaRPr lang="en-US" dirty="0">
              <a:cs typeface="Calibri"/>
            </a:endParaRPr>
          </a:p>
          <a:p>
            <a:endParaRPr lang="en-US" dirty="0">
              <a:cs typeface="Calibri"/>
            </a:endParaRPr>
          </a:p>
          <a:p>
            <a:r>
              <a:rPr lang="en-US" dirty="0">
                <a:cs typeface="Calibri"/>
              </a:rPr>
              <a:t>The average </a:t>
            </a:r>
            <a:r>
              <a:rPr lang="en-US" dirty="0"/>
              <a:t>amount of time spent by children in the literacy space during librarian visits was 47 minutes, significantly more than the 29 minutes on average that children spent alone in the space.</a:t>
            </a:r>
            <a:endParaRPr lang="en-US" dirty="0">
              <a:cs typeface="Calibri"/>
            </a:endParaRPr>
          </a:p>
        </p:txBody>
      </p:sp>
      <p:sp>
        <p:nvSpPr>
          <p:cNvPr id="4" name="Slide Number Placeholder 3"/>
          <p:cNvSpPr>
            <a:spLocks noGrp="1"/>
          </p:cNvSpPr>
          <p:nvPr>
            <p:ph type="sldNum" sz="quarter" idx="10"/>
          </p:nvPr>
        </p:nvSpPr>
        <p:spPr/>
        <p:txBody>
          <a:bodyPr/>
          <a:lstStyle/>
          <a:p>
            <a:fld id="{25BE6398-B38D-1544-8E5C-5DD125A0BF80}" type="slidenum">
              <a:rPr lang="en-US" smtClean="0"/>
              <a:pPr/>
              <a:t>9</a:t>
            </a:fld>
            <a:endParaRPr lang="en-US"/>
          </a:p>
        </p:txBody>
      </p:sp>
    </p:spTree>
    <p:extLst>
      <p:ext uri="{BB962C8B-B14F-4D97-AF65-F5344CB8AC3E}">
        <p14:creationId xmlns:p14="http://schemas.microsoft.com/office/powerpoint/2010/main" val="3488362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3AAB9A-134C-0E41-8BE5-9996B66BBD75}"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76D42-A216-2946-9AEB-7C069C59725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3AAB9A-134C-0E41-8BE5-9996B66BBD75}"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76D42-A216-2946-9AEB-7C069C59725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3AAB9A-134C-0E41-8BE5-9996B66BBD75}"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76D42-A216-2946-9AEB-7C069C59725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Photo" type="tx">
  <p:cSld name="1_Photo">
    <p:spTree>
      <p:nvGrpSpPr>
        <p:cNvPr id="1" name="Shape 9"/>
        <p:cNvGrpSpPr/>
        <p:nvPr/>
      </p:nvGrpSpPr>
      <p:grpSpPr>
        <a:xfrm>
          <a:off x="0" y="0"/>
          <a:ext cx="0" cy="0"/>
          <a:chOff x="0" y="0"/>
          <a:chExt cx="0" cy="0"/>
        </a:xfrm>
      </p:grpSpPr>
      <p:sp>
        <p:nvSpPr>
          <p:cNvPr id="10" name="Google Shape;10;p2"/>
          <p:cNvSpPr>
            <a:spLocks noGrp="1"/>
          </p:cNvSpPr>
          <p:nvPr>
            <p:ph type="pic" idx="2"/>
          </p:nvPr>
        </p:nvSpPr>
        <p:spPr>
          <a:xfrm>
            <a:off x="0" y="0"/>
            <a:ext cx="9144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757"/>
              </a:spcBef>
              <a:spcAft>
                <a:spcPts val="0"/>
              </a:spcAft>
              <a:buClr>
                <a:srgbClr val="526468"/>
              </a:buClr>
              <a:buSzPts val="2999"/>
              <a:buFont typeface="Arial"/>
              <a:buNone/>
              <a:defRPr sz="2109" b="1" i="0" u="none" strike="noStrike" cap="none">
                <a:solidFill>
                  <a:srgbClr val="526468"/>
                </a:solidFill>
                <a:latin typeface="Trebuchet MS"/>
                <a:ea typeface="Trebuchet MS"/>
                <a:cs typeface="Trebuchet MS"/>
                <a:sym typeface="Trebuchet MS"/>
              </a:defRPr>
            </a:lvl1pPr>
            <a:lvl2pPr marR="0" lvl="1" algn="l" rtl="0">
              <a:lnSpc>
                <a:spcPct val="90000"/>
              </a:lnSpc>
              <a:spcBef>
                <a:spcPts val="1757"/>
              </a:spcBef>
              <a:spcAft>
                <a:spcPts val="0"/>
              </a:spcAft>
              <a:buClr>
                <a:srgbClr val="DA4634"/>
              </a:buClr>
              <a:buSzPts val="2599"/>
              <a:buFont typeface="Arial"/>
              <a:buChar char="•"/>
              <a:defRPr sz="1828" b="0" i="0" u="none" strike="noStrike" cap="none">
                <a:solidFill>
                  <a:srgbClr val="526468"/>
                </a:solidFill>
                <a:latin typeface="Trebuchet MS"/>
                <a:ea typeface="Trebuchet MS"/>
                <a:cs typeface="Trebuchet MS"/>
                <a:sym typeface="Trebuchet MS"/>
              </a:defRPr>
            </a:lvl2pPr>
            <a:lvl3pPr marR="0" lvl="2" algn="l" rtl="0">
              <a:lnSpc>
                <a:spcPct val="90000"/>
              </a:lnSpc>
              <a:spcBef>
                <a:spcPts val="1757"/>
              </a:spcBef>
              <a:spcAft>
                <a:spcPts val="0"/>
              </a:spcAft>
              <a:buClr>
                <a:srgbClr val="DA4634"/>
              </a:buClr>
              <a:buSzPts val="2199"/>
              <a:buFont typeface="Arial"/>
              <a:buChar char="•"/>
              <a:defRPr sz="1546" b="0" i="0" u="none" strike="noStrike" cap="none">
                <a:solidFill>
                  <a:srgbClr val="526468"/>
                </a:solidFill>
                <a:latin typeface="Trebuchet MS"/>
                <a:ea typeface="Trebuchet MS"/>
                <a:cs typeface="Trebuchet MS"/>
                <a:sym typeface="Trebuchet MS"/>
              </a:defRPr>
            </a:lvl3pPr>
            <a:lvl4pPr marR="0" lvl="3" algn="l" rtl="0">
              <a:lnSpc>
                <a:spcPct val="90000"/>
              </a:lnSpc>
              <a:spcBef>
                <a:spcPts val="1757"/>
              </a:spcBef>
              <a:spcAft>
                <a:spcPts val="0"/>
              </a:spcAft>
              <a:buClr>
                <a:srgbClr val="DA4634"/>
              </a:buClr>
              <a:buSzPts val="1999"/>
              <a:buFont typeface="Arial"/>
              <a:buChar char="•"/>
              <a:defRPr sz="1405" b="0" i="0" u="none" strike="noStrike" cap="none">
                <a:solidFill>
                  <a:srgbClr val="526468"/>
                </a:solidFill>
                <a:latin typeface="Trebuchet MS"/>
                <a:ea typeface="Trebuchet MS"/>
                <a:cs typeface="Trebuchet MS"/>
                <a:sym typeface="Trebuchet MS"/>
              </a:defRPr>
            </a:lvl4pPr>
            <a:lvl5pPr marR="0" lvl="4" algn="l" rtl="0">
              <a:lnSpc>
                <a:spcPct val="90000"/>
              </a:lnSpc>
              <a:spcBef>
                <a:spcPts val="1757"/>
              </a:spcBef>
              <a:spcAft>
                <a:spcPts val="0"/>
              </a:spcAft>
              <a:buClr>
                <a:srgbClr val="DA4634"/>
              </a:buClr>
              <a:buSzPts val="1899"/>
              <a:buFont typeface="Arial"/>
              <a:buChar char="•"/>
              <a:defRPr sz="1335" b="0" i="0" u="none" strike="noStrike" cap="none">
                <a:solidFill>
                  <a:srgbClr val="526468"/>
                </a:solidFill>
                <a:latin typeface="Trebuchet MS"/>
                <a:ea typeface="Trebuchet MS"/>
                <a:cs typeface="Trebuchet MS"/>
                <a:sym typeface="Trebuchet MS"/>
              </a:defRPr>
            </a:lvl5pPr>
            <a:lvl6pPr marR="0" lvl="5" algn="l" rtl="0">
              <a:lnSpc>
                <a:spcPct val="90000"/>
              </a:lnSpc>
              <a:spcBef>
                <a:spcPts val="500"/>
              </a:spcBef>
              <a:spcAft>
                <a:spcPts val="0"/>
              </a:spcAft>
              <a:buClr>
                <a:schemeClr val="dk1"/>
              </a:buClr>
              <a:buSzPts val="2559"/>
              <a:buFont typeface="Arial"/>
              <a:buChar char="•"/>
              <a:defRPr sz="1799" b="0" i="0" u="none" strike="noStrike" cap="none">
                <a:solidFill>
                  <a:schemeClr val="dk1"/>
                </a:solidFill>
                <a:latin typeface="Trebuchet MS"/>
                <a:ea typeface="Trebuchet MS"/>
                <a:cs typeface="Trebuchet MS"/>
                <a:sym typeface="Trebuchet MS"/>
              </a:defRPr>
            </a:lvl6pPr>
            <a:lvl7pPr marR="0" lvl="6" algn="l" rtl="0">
              <a:lnSpc>
                <a:spcPct val="90000"/>
              </a:lnSpc>
              <a:spcBef>
                <a:spcPts val="500"/>
              </a:spcBef>
              <a:spcAft>
                <a:spcPts val="0"/>
              </a:spcAft>
              <a:buClr>
                <a:schemeClr val="dk1"/>
              </a:buClr>
              <a:buSzPts val="2559"/>
              <a:buFont typeface="Arial"/>
              <a:buChar char="•"/>
              <a:defRPr sz="1799" b="0" i="0" u="none" strike="noStrike" cap="none">
                <a:solidFill>
                  <a:schemeClr val="dk1"/>
                </a:solidFill>
                <a:latin typeface="Trebuchet MS"/>
                <a:ea typeface="Trebuchet MS"/>
                <a:cs typeface="Trebuchet MS"/>
                <a:sym typeface="Trebuchet MS"/>
              </a:defRPr>
            </a:lvl7pPr>
            <a:lvl8pPr marR="0" lvl="7" algn="l" rtl="0">
              <a:lnSpc>
                <a:spcPct val="90000"/>
              </a:lnSpc>
              <a:spcBef>
                <a:spcPts val="500"/>
              </a:spcBef>
              <a:spcAft>
                <a:spcPts val="0"/>
              </a:spcAft>
              <a:buClr>
                <a:schemeClr val="dk1"/>
              </a:buClr>
              <a:buSzPts val="2559"/>
              <a:buFont typeface="Arial"/>
              <a:buChar char="•"/>
              <a:defRPr sz="1799" b="0" i="0" u="none" strike="noStrike" cap="none">
                <a:solidFill>
                  <a:schemeClr val="dk1"/>
                </a:solidFill>
                <a:latin typeface="Trebuchet MS"/>
                <a:ea typeface="Trebuchet MS"/>
                <a:cs typeface="Trebuchet MS"/>
                <a:sym typeface="Trebuchet MS"/>
              </a:defRPr>
            </a:lvl8pPr>
            <a:lvl9pPr marR="0" lvl="8" algn="l" rtl="0">
              <a:lnSpc>
                <a:spcPct val="90000"/>
              </a:lnSpc>
              <a:spcBef>
                <a:spcPts val="500"/>
              </a:spcBef>
              <a:spcAft>
                <a:spcPts val="0"/>
              </a:spcAft>
              <a:buClr>
                <a:schemeClr val="dk1"/>
              </a:buClr>
              <a:buSzPts val="2559"/>
              <a:buFont typeface="Arial"/>
              <a:buChar char="•"/>
              <a:defRPr sz="1799" b="0" i="0" u="none" strike="noStrike" cap="none">
                <a:solidFill>
                  <a:schemeClr val="dk1"/>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352247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0" name="Shape 30"/>
          <p:cNvSpPr>
            <a:spLocks noGrp="1"/>
          </p:cNvSpPr>
          <p:nvPr>
            <p:ph type="title"/>
          </p:nvPr>
        </p:nvSpPr>
        <p:spPr>
          <a:xfrm>
            <a:off x="464345" y="3018237"/>
            <a:ext cx="8215313" cy="1562695"/>
          </a:xfrm>
          <a:prstGeom prst="rect">
            <a:avLst/>
          </a:prstGeom>
        </p:spPr>
        <p:txBody>
          <a:bodyPr anchor="t"/>
          <a:lstStyle>
            <a:lvl1pPr algn="l">
              <a:defRPr sz="3300" cap="all" spc="523">
                <a:solidFill>
                  <a:srgbClr val="FFFFFF"/>
                </a:solidFill>
                <a:latin typeface="Avenir Light"/>
                <a:ea typeface="Avenir Light"/>
                <a:cs typeface="Avenir Light"/>
                <a:sym typeface="Avenir Light"/>
              </a:defRPr>
            </a:lvl1pPr>
          </a:lstStyle>
          <a:p>
            <a:pPr lvl="0">
              <a:defRPr sz="1800" cap="none" spc="0">
                <a:solidFill>
                  <a:srgbClr val="000000"/>
                </a:solidFill>
              </a:defRPr>
            </a:pPr>
            <a:r>
              <a:rPr sz="3300" cap="all" spc="523">
                <a:solidFill>
                  <a:srgbClr val="FFFFFF"/>
                </a:solidFill>
              </a:rPr>
              <a:t>Title Text</a:t>
            </a:r>
          </a:p>
        </p:txBody>
      </p:sp>
      <p:sp>
        <p:nvSpPr>
          <p:cNvPr id="31" name="Shape 31"/>
          <p:cNvSpPr>
            <a:spLocks noGrp="1"/>
          </p:cNvSpPr>
          <p:nvPr>
            <p:ph type="body" idx="1"/>
          </p:nvPr>
        </p:nvSpPr>
        <p:spPr>
          <a:xfrm>
            <a:off x="464345" y="2402086"/>
            <a:ext cx="8215313" cy="625078"/>
          </a:xfrm>
          <a:prstGeom prst="rect">
            <a:avLst/>
          </a:prstGeom>
        </p:spPr>
        <p:txBody>
          <a:bodyPr anchor="b"/>
          <a:lstStyle>
            <a:lvl1pPr marL="0" indent="0">
              <a:spcBef>
                <a:spcPts val="0"/>
              </a:spcBef>
              <a:buSzTx/>
              <a:buNone/>
              <a:defRPr sz="1275" cap="all" spc="203">
                <a:solidFill>
                  <a:srgbClr val="55D7FF"/>
                </a:solidFill>
                <a:latin typeface="Avenir Book"/>
                <a:ea typeface="Avenir Book"/>
                <a:cs typeface="Avenir Book"/>
                <a:sym typeface="Avenir Book"/>
              </a:defRPr>
            </a:lvl1pPr>
            <a:lvl2pPr marL="0" indent="120547">
              <a:spcBef>
                <a:spcPts val="0"/>
              </a:spcBef>
              <a:buSzTx/>
              <a:buNone/>
              <a:defRPr sz="1275" cap="all" spc="203">
                <a:solidFill>
                  <a:srgbClr val="55D7FF"/>
                </a:solidFill>
                <a:latin typeface="Avenir Book"/>
                <a:ea typeface="Avenir Book"/>
                <a:cs typeface="Avenir Book"/>
                <a:sym typeface="Avenir Book"/>
              </a:defRPr>
            </a:lvl2pPr>
            <a:lvl3pPr marL="0" indent="241093">
              <a:spcBef>
                <a:spcPts val="0"/>
              </a:spcBef>
              <a:buSzTx/>
              <a:buNone/>
              <a:defRPr sz="1275" cap="all" spc="203">
                <a:solidFill>
                  <a:srgbClr val="55D7FF"/>
                </a:solidFill>
                <a:latin typeface="Avenir Book"/>
                <a:ea typeface="Avenir Book"/>
                <a:cs typeface="Avenir Book"/>
                <a:sym typeface="Avenir Book"/>
              </a:defRPr>
            </a:lvl3pPr>
            <a:lvl4pPr marL="0" indent="361640">
              <a:spcBef>
                <a:spcPts val="0"/>
              </a:spcBef>
              <a:buSzTx/>
              <a:buNone/>
              <a:defRPr sz="1275" cap="all" spc="203">
                <a:solidFill>
                  <a:srgbClr val="55D7FF"/>
                </a:solidFill>
                <a:latin typeface="Avenir Book"/>
                <a:ea typeface="Avenir Book"/>
                <a:cs typeface="Avenir Book"/>
                <a:sym typeface="Avenir Book"/>
              </a:defRPr>
            </a:lvl4pPr>
            <a:lvl5pPr marL="0" indent="482186">
              <a:spcBef>
                <a:spcPts val="0"/>
              </a:spcBef>
              <a:buSzTx/>
              <a:buNone/>
              <a:defRPr sz="1275" cap="all" spc="203">
                <a:solidFill>
                  <a:srgbClr val="55D7FF"/>
                </a:solidFill>
                <a:latin typeface="Avenir Book"/>
                <a:ea typeface="Avenir Book"/>
                <a:cs typeface="Avenir Book"/>
                <a:sym typeface="Avenir Book"/>
              </a:defRPr>
            </a:lvl5pPr>
          </a:lstStyle>
          <a:p>
            <a:pPr lvl="0">
              <a:defRPr sz="1800" cap="none" spc="0">
                <a:solidFill>
                  <a:srgbClr val="000000"/>
                </a:solidFill>
              </a:defRPr>
            </a:pPr>
            <a:r>
              <a:rPr sz="1275" cap="all" spc="203">
                <a:solidFill>
                  <a:srgbClr val="55D7FF"/>
                </a:solidFill>
              </a:rPr>
              <a:t>Body Level One</a:t>
            </a:r>
          </a:p>
          <a:p>
            <a:pPr lvl="1">
              <a:defRPr sz="1800" cap="none" spc="0">
                <a:solidFill>
                  <a:srgbClr val="000000"/>
                </a:solidFill>
              </a:defRPr>
            </a:pPr>
            <a:r>
              <a:rPr sz="1275" cap="all" spc="203">
                <a:solidFill>
                  <a:srgbClr val="55D7FF"/>
                </a:solidFill>
              </a:rPr>
              <a:t>Body Level Two</a:t>
            </a:r>
          </a:p>
          <a:p>
            <a:pPr lvl="2">
              <a:defRPr sz="1800" cap="none" spc="0">
                <a:solidFill>
                  <a:srgbClr val="000000"/>
                </a:solidFill>
              </a:defRPr>
            </a:pPr>
            <a:r>
              <a:rPr sz="1275" cap="all" spc="203">
                <a:solidFill>
                  <a:srgbClr val="55D7FF"/>
                </a:solidFill>
              </a:rPr>
              <a:t>Body Level Three</a:t>
            </a:r>
          </a:p>
          <a:p>
            <a:pPr lvl="3">
              <a:defRPr sz="1800" cap="none" spc="0">
                <a:solidFill>
                  <a:srgbClr val="000000"/>
                </a:solidFill>
              </a:defRPr>
            </a:pPr>
            <a:r>
              <a:rPr sz="1275" cap="all" spc="203">
                <a:solidFill>
                  <a:srgbClr val="55D7FF"/>
                </a:solidFill>
              </a:rPr>
              <a:t>Body Level Four</a:t>
            </a:r>
          </a:p>
          <a:p>
            <a:pPr lvl="4">
              <a:defRPr sz="1800" cap="none" spc="0">
                <a:solidFill>
                  <a:srgbClr val="000000"/>
                </a:solidFill>
              </a:defRPr>
            </a:pPr>
            <a:r>
              <a:rPr sz="1275" cap="all" spc="203">
                <a:solidFill>
                  <a:srgbClr val="55D7FF"/>
                </a:solidFill>
              </a:rPr>
              <a:t>Body Level Five</a:t>
            </a:r>
          </a:p>
        </p:txBody>
      </p:sp>
    </p:spTree>
    <p:extLst>
      <p:ext uri="{BB962C8B-B14F-4D97-AF65-F5344CB8AC3E}">
        <p14:creationId xmlns:p14="http://schemas.microsoft.com/office/powerpoint/2010/main" val="102037900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Photo" type="tx">
  <p:cSld name="1_Photo">
    <p:spTree>
      <p:nvGrpSpPr>
        <p:cNvPr id="1" name="Shape 9"/>
        <p:cNvGrpSpPr/>
        <p:nvPr/>
      </p:nvGrpSpPr>
      <p:grpSpPr>
        <a:xfrm>
          <a:off x="0" y="0"/>
          <a:ext cx="0" cy="0"/>
          <a:chOff x="0" y="0"/>
          <a:chExt cx="0" cy="0"/>
        </a:xfrm>
      </p:grpSpPr>
      <p:sp>
        <p:nvSpPr>
          <p:cNvPr id="10" name="Google Shape;10;p2"/>
          <p:cNvSpPr>
            <a:spLocks noGrp="1"/>
          </p:cNvSpPr>
          <p:nvPr>
            <p:ph type="pic" idx="2"/>
          </p:nvPr>
        </p:nvSpPr>
        <p:spPr>
          <a:xfrm>
            <a:off x="0" y="0"/>
            <a:ext cx="9144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757"/>
              </a:spcBef>
              <a:spcAft>
                <a:spcPts val="0"/>
              </a:spcAft>
              <a:buClr>
                <a:srgbClr val="526468"/>
              </a:buClr>
              <a:buSzPts val="2999"/>
              <a:buFont typeface="Arial"/>
              <a:buNone/>
              <a:defRPr sz="2100" b="1" i="0" u="none" strike="noStrike" cap="none">
                <a:solidFill>
                  <a:srgbClr val="526468"/>
                </a:solidFill>
                <a:latin typeface="Trebuchet MS"/>
                <a:ea typeface="Trebuchet MS"/>
                <a:cs typeface="Trebuchet MS"/>
                <a:sym typeface="Trebuchet MS"/>
              </a:defRPr>
            </a:lvl1pPr>
            <a:lvl2pPr marR="0" lvl="1" algn="l" rtl="0">
              <a:lnSpc>
                <a:spcPct val="90000"/>
              </a:lnSpc>
              <a:spcBef>
                <a:spcPts val="1757"/>
              </a:spcBef>
              <a:spcAft>
                <a:spcPts val="0"/>
              </a:spcAft>
              <a:buClr>
                <a:srgbClr val="DA4634"/>
              </a:buClr>
              <a:buSzPts val="2599"/>
              <a:buFont typeface="Arial"/>
              <a:buChar char="•"/>
              <a:defRPr sz="1800" b="0" i="0" u="none" strike="noStrike" cap="none">
                <a:solidFill>
                  <a:srgbClr val="526468"/>
                </a:solidFill>
                <a:latin typeface="Trebuchet MS"/>
                <a:ea typeface="Trebuchet MS"/>
                <a:cs typeface="Trebuchet MS"/>
                <a:sym typeface="Trebuchet MS"/>
              </a:defRPr>
            </a:lvl2pPr>
            <a:lvl3pPr marR="0" lvl="2" algn="l" rtl="0">
              <a:lnSpc>
                <a:spcPct val="90000"/>
              </a:lnSpc>
              <a:spcBef>
                <a:spcPts val="1757"/>
              </a:spcBef>
              <a:spcAft>
                <a:spcPts val="0"/>
              </a:spcAft>
              <a:buClr>
                <a:srgbClr val="DA4634"/>
              </a:buClr>
              <a:buSzPts val="2199"/>
              <a:buFont typeface="Arial"/>
              <a:buChar char="•"/>
              <a:defRPr sz="1500" b="0" i="0" u="none" strike="noStrike" cap="none">
                <a:solidFill>
                  <a:srgbClr val="526468"/>
                </a:solidFill>
                <a:latin typeface="Trebuchet MS"/>
                <a:ea typeface="Trebuchet MS"/>
                <a:cs typeface="Trebuchet MS"/>
                <a:sym typeface="Trebuchet MS"/>
              </a:defRPr>
            </a:lvl3pPr>
            <a:lvl4pPr marR="0" lvl="3" algn="l" rtl="0">
              <a:lnSpc>
                <a:spcPct val="90000"/>
              </a:lnSpc>
              <a:spcBef>
                <a:spcPts val="1757"/>
              </a:spcBef>
              <a:spcAft>
                <a:spcPts val="0"/>
              </a:spcAft>
              <a:buClr>
                <a:srgbClr val="DA4634"/>
              </a:buClr>
              <a:buSzPts val="1999"/>
              <a:buFont typeface="Arial"/>
              <a:buChar char="•"/>
              <a:defRPr sz="1400" b="0" i="0" u="none" strike="noStrike" cap="none">
                <a:solidFill>
                  <a:srgbClr val="526468"/>
                </a:solidFill>
                <a:latin typeface="Trebuchet MS"/>
                <a:ea typeface="Trebuchet MS"/>
                <a:cs typeface="Trebuchet MS"/>
                <a:sym typeface="Trebuchet MS"/>
              </a:defRPr>
            </a:lvl4pPr>
            <a:lvl5pPr marR="0" lvl="4" algn="l" rtl="0">
              <a:lnSpc>
                <a:spcPct val="90000"/>
              </a:lnSpc>
              <a:spcBef>
                <a:spcPts val="1757"/>
              </a:spcBef>
              <a:spcAft>
                <a:spcPts val="0"/>
              </a:spcAft>
              <a:buClr>
                <a:srgbClr val="DA4634"/>
              </a:buClr>
              <a:buSzPts val="1899"/>
              <a:buFont typeface="Arial"/>
              <a:buChar char="•"/>
              <a:defRPr sz="1300" b="0" i="0" u="none" strike="noStrike" cap="none">
                <a:solidFill>
                  <a:srgbClr val="526468"/>
                </a:solidFill>
                <a:latin typeface="Trebuchet MS"/>
                <a:ea typeface="Trebuchet MS"/>
                <a:cs typeface="Trebuchet MS"/>
                <a:sym typeface="Trebuchet MS"/>
              </a:defRPr>
            </a:lvl5pPr>
            <a:lvl6pPr marR="0" lvl="5" algn="l" rtl="0">
              <a:lnSpc>
                <a:spcPct val="90000"/>
              </a:lnSpc>
              <a:spcBef>
                <a:spcPts val="500"/>
              </a:spcBef>
              <a:spcAft>
                <a:spcPts val="0"/>
              </a:spcAft>
              <a:buClr>
                <a:schemeClr val="dk1"/>
              </a:buClr>
              <a:buSzPts val="2559"/>
              <a:buFont typeface="Arial"/>
              <a:buChar char="•"/>
              <a:defRPr sz="1800" b="0" i="0" u="none" strike="noStrike" cap="none">
                <a:solidFill>
                  <a:schemeClr val="dk1"/>
                </a:solidFill>
                <a:latin typeface="Trebuchet MS"/>
                <a:ea typeface="Trebuchet MS"/>
                <a:cs typeface="Trebuchet MS"/>
                <a:sym typeface="Trebuchet MS"/>
              </a:defRPr>
            </a:lvl6pPr>
            <a:lvl7pPr marR="0" lvl="6" algn="l" rtl="0">
              <a:lnSpc>
                <a:spcPct val="90000"/>
              </a:lnSpc>
              <a:spcBef>
                <a:spcPts val="500"/>
              </a:spcBef>
              <a:spcAft>
                <a:spcPts val="0"/>
              </a:spcAft>
              <a:buClr>
                <a:schemeClr val="dk1"/>
              </a:buClr>
              <a:buSzPts val="2559"/>
              <a:buFont typeface="Arial"/>
              <a:buChar char="•"/>
              <a:defRPr sz="1800" b="0" i="0" u="none" strike="noStrike" cap="none">
                <a:solidFill>
                  <a:schemeClr val="dk1"/>
                </a:solidFill>
                <a:latin typeface="Trebuchet MS"/>
                <a:ea typeface="Trebuchet MS"/>
                <a:cs typeface="Trebuchet MS"/>
                <a:sym typeface="Trebuchet MS"/>
              </a:defRPr>
            </a:lvl7pPr>
            <a:lvl8pPr marR="0" lvl="7" algn="l" rtl="0">
              <a:lnSpc>
                <a:spcPct val="90000"/>
              </a:lnSpc>
              <a:spcBef>
                <a:spcPts val="500"/>
              </a:spcBef>
              <a:spcAft>
                <a:spcPts val="0"/>
              </a:spcAft>
              <a:buClr>
                <a:schemeClr val="dk1"/>
              </a:buClr>
              <a:buSzPts val="2559"/>
              <a:buFont typeface="Arial"/>
              <a:buChar char="•"/>
              <a:defRPr sz="1800" b="0" i="0" u="none" strike="noStrike" cap="none">
                <a:solidFill>
                  <a:schemeClr val="dk1"/>
                </a:solidFill>
                <a:latin typeface="Trebuchet MS"/>
                <a:ea typeface="Trebuchet MS"/>
                <a:cs typeface="Trebuchet MS"/>
                <a:sym typeface="Trebuchet MS"/>
              </a:defRPr>
            </a:lvl8pPr>
            <a:lvl9pPr marR="0" lvl="8" algn="l" rtl="0">
              <a:lnSpc>
                <a:spcPct val="90000"/>
              </a:lnSpc>
              <a:spcBef>
                <a:spcPts val="500"/>
              </a:spcBef>
              <a:spcAft>
                <a:spcPts val="0"/>
              </a:spcAft>
              <a:buClr>
                <a:schemeClr val="dk1"/>
              </a:buClr>
              <a:buSzPts val="2559"/>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352247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0" name="Shape 30"/>
          <p:cNvSpPr>
            <a:spLocks noGrp="1"/>
          </p:cNvSpPr>
          <p:nvPr>
            <p:ph type="title"/>
          </p:nvPr>
        </p:nvSpPr>
        <p:spPr>
          <a:xfrm>
            <a:off x="464346" y="3018238"/>
            <a:ext cx="8215313" cy="1562695"/>
          </a:xfrm>
          <a:prstGeom prst="rect">
            <a:avLst/>
          </a:prstGeom>
        </p:spPr>
        <p:txBody>
          <a:bodyPr anchor="t">
            <a:normAutofit/>
          </a:bodyPr>
          <a:lstStyle>
            <a:lvl1pPr algn="l">
              <a:defRPr sz="3300" cap="all" spc="523">
                <a:solidFill>
                  <a:srgbClr val="FFFFFF"/>
                </a:solidFill>
                <a:latin typeface="Avenir Light"/>
                <a:ea typeface="Avenir Light"/>
                <a:cs typeface="Avenir Light"/>
                <a:sym typeface="Avenir Light"/>
              </a:defRPr>
            </a:lvl1pPr>
          </a:lstStyle>
          <a:p>
            <a:pPr lvl="0">
              <a:defRPr sz="1800" cap="none" spc="0">
                <a:solidFill>
                  <a:srgbClr val="000000"/>
                </a:solidFill>
              </a:defRPr>
            </a:pPr>
            <a:r>
              <a:rPr sz="3300" cap="all" spc="523">
                <a:solidFill>
                  <a:srgbClr val="FFFFFF"/>
                </a:solidFill>
              </a:rPr>
              <a:t>Title Text</a:t>
            </a:r>
          </a:p>
        </p:txBody>
      </p:sp>
      <p:sp>
        <p:nvSpPr>
          <p:cNvPr id="31" name="Shape 31"/>
          <p:cNvSpPr>
            <a:spLocks noGrp="1"/>
          </p:cNvSpPr>
          <p:nvPr>
            <p:ph type="body" idx="1"/>
          </p:nvPr>
        </p:nvSpPr>
        <p:spPr>
          <a:xfrm>
            <a:off x="464346" y="2402086"/>
            <a:ext cx="8215313" cy="625078"/>
          </a:xfrm>
          <a:prstGeom prst="rect">
            <a:avLst/>
          </a:prstGeom>
        </p:spPr>
        <p:txBody>
          <a:bodyPr anchor="b"/>
          <a:lstStyle>
            <a:lvl1pPr marL="0" indent="0">
              <a:spcBef>
                <a:spcPts val="0"/>
              </a:spcBef>
              <a:buSzTx/>
              <a:buNone/>
              <a:defRPr sz="1300" cap="all" spc="203">
                <a:solidFill>
                  <a:srgbClr val="55D7FF"/>
                </a:solidFill>
                <a:latin typeface="Avenir Book"/>
                <a:ea typeface="Avenir Book"/>
                <a:cs typeface="Avenir Book"/>
                <a:sym typeface="Avenir Book"/>
              </a:defRPr>
            </a:lvl1pPr>
            <a:lvl2pPr marL="0" indent="120547">
              <a:spcBef>
                <a:spcPts val="0"/>
              </a:spcBef>
              <a:buSzTx/>
              <a:buNone/>
              <a:defRPr sz="1300" cap="all" spc="203">
                <a:solidFill>
                  <a:srgbClr val="55D7FF"/>
                </a:solidFill>
                <a:latin typeface="Avenir Book"/>
                <a:ea typeface="Avenir Book"/>
                <a:cs typeface="Avenir Book"/>
                <a:sym typeface="Avenir Book"/>
              </a:defRPr>
            </a:lvl2pPr>
            <a:lvl3pPr marL="0" indent="241093">
              <a:spcBef>
                <a:spcPts val="0"/>
              </a:spcBef>
              <a:buSzTx/>
              <a:buNone/>
              <a:defRPr sz="1300" cap="all" spc="203">
                <a:solidFill>
                  <a:srgbClr val="55D7FF"/>
                </a:solidFill>
                <a:latin typeface="Avenir Book"/>
                <a:ea typeface="Avenir Book"/>
                <a:cs typeface="Avenir Book"/>
                <a:sym typeface="Avenir Book"/>
              </a:defRPr>
            </a:lvl3pPr>
            <a:lvl4pPr marL="0" indent="361640">
              <a:spcBef>
                <a:spcPts val="0"/>
              </a:spcBef>
              <a:buSzTx/>
              <a:buNone/>
              <a:defRPr sz="1300" cap="all" spc="203">
                <a:solidFill>
                  <a:srgbClr val="55D7FF"/>
                </a:solidFill>
                <a:latin typeface="Avenir Book"/>
                <a:ea typeface="Avenir Book"/>
                <a:cs typeface="Avenir Book"/>
                <a:sym typeface="Avenir Book"/>
              </a:defRPr>
            </a:lvl4pPr>
            <a:lvl5pPr marL="0" indent="482186">
              <a:spcBef>
                <a:spcPts val="0"/>
              </a:spcBef>
              <a:buSzTx/>
              <a:buNone/>
              <a:defRPr sz="1300" cap="all" spc="203">
                <a:solidFill>
                  <a:srgbClr val="55D7FF"/>
                </a:solidFill>
                <a:latin typeface="Avenir Book"/>
                <a:ea typeface="Avenir Book"/>
                <a:cs typeface="Avenir Book"/>
                <a:sym typeface="Avenir Book"/>
              </a:defRPr>
            </a:lvl5pPr>
          </a:lstStyle>
          <a:p>
            <a:pPr lvl="0">
              <a:defRPr sz="1800" cap="none" spc="0">
                <a:solidFill>
                  <a:srgbClr val="000000"/>
                </a:solidFill>
              </a:defRPr>
            </a:pPr>
            <a:r>
              <a:rPr sz="1300" cap="all" spc="203">
                <a:solidFill>
                  <a:srgbClr val="55D7FF"/>
                </a:solidFill>
              </a:rPr>
              <a:t>Body Level One</a:t>
            </a:r>
          </a:p>
          <a:p>
            <a:pPr lvl="1">
              <a:defRPr sz="1800" cap="none" spc="0">
                <a:solidFill>
                  <a:srgbClr val="000000"/>
                </a:solidFill>
              </a:defRPr>
            </a:pPr>
            <a:r>
              <a:rPr sz="1300" cap="all" spc="203">
                <a:solidFill>
                  <a:srgbClr val="55D7FF"/>
                </a:solidFill>
              </a:rPr>
              <a:t>Body Level Two</a:t>
            </a:r>
          </a:p>
          <a:p>
            <a:pPr lvl="2">
              <a:defRPr sz="1800" cap="none" spc="0">
                <a:solidFill>
                  <a:srgbClr val="000000"/>
                </a:solidFill>
              </a:defRPr>
            </a:pPr>
            <a:r>
              <a:rPr sz="1300" cap="all" spc="203">
                <a:solidFill>
                  <a:srgbClr val="55D7FF"/>
                </a:solidFill>
              </a:rPr>
              <a:t>Body Level Three</a:t>
            </a:r>
          </a:p>
          <a:p>
            <a:pPr lvl="3">
              <a:defRPr sz="1800" cap="none" spc="0">
                <a:solidFill>
                  <a:srgbClr val="000000"/>
                </a:solidFill>
              </a:defRPr>
            </a:pPr>
            <a:r>
              <a:rPr sz="1300" cap="all" spc="203">
                <a:solidFill>
                  <a:srgbClr val="55D7FF"/>
                </a:solidFill>
              </a:rPr>
              <a:t>Body Level Four</a:t>
            </a:r>
          </a:p>
          <a:p>
            <a:pPr lvl="4">
              <a:defRPr sz="1800" cap="none" spc="0">
                <a:solidFill>
                  <a:srgbClr val="000000"/>
                </a:solidFill>
              </a:defRPr>
            </a:pPr>
            <a:r>
              <a:rPr sz="1300" cap="all" spc="203">
                <a:solidFill>
                  <a:srgbClr val="55D7FF"/>
                </a:solidFill>
              </a:rPr>
              <a:t>Body Level Five</a:t>
            </a:r>
          </a:p>
        </p:txBody>
      </p:sp>
    </p:spTree>
    <p:extLst>
      <p:ext uri="{BB962C8B-B14F-4D97-AF65-F5344CB8AC3E}">
        <p14:creationId xmlns:p14="http://schemas.microsoft.com/office/powerpoint/2010/main" val="102037900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r>
              <a:rPr lang="en-US"/>
              <a:t>Click to edit Master title style</a:t>
            </a:r>
            <a:endParaRPr/>
          </a:p>
        </p:txBody>
      </p:sp>
      <p:sp>
        <p:nvSpPr>
          <p:cNvPr id="17" name="Shape 17"/>
          <p:cNvSpPr txBox="1">
            <a:spLocks noGrp="1"/>
          </p:cNvSpPr>
          <p:nvPr>
            <p:ph type="subTitle" idx="1"/>
          </p:nvPr>
        </p:nvSpPr>
        <p:spPr>
          <a:xfrm>
            <a:off x="1371603" y="3886200"/>
            <a:ext cx="6400799" cy="1752600"/>
          </a:xfrm>
          <a:prstGeom prst="rect">
            <a:avLst/>
          </a:prstGeom>
          <a:noFill/>
          <a:ln>
            <a:noFill/>
          </a:ln>
        </p:spPr>
        <p:txBody>
          <a:bodyPr lIns="91425" tIns="91425" rIns="91425" bIns="91425" anchor="t" anchorCtr="0"/>
          <a:lstStyle>
            <a:lvl1pPr marL="0" marR="0" lvl="0"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1pPr>
            <a:lvl2pPr marL="342892" marR="0" lvl="1" indent="0" algn="ctr" rtl="0">
              <a:spcBef>
                <a:spcPts val="420"/>
              </a:spcBef>
              <a:buClr>
                <a:srgbClr val="888888"/>
              </a:buClr>
              <a:buFont typeface="Arial"/>
              <a:buNone/>
              <a:defRPr sz="2100" b="0" i="0" u="none" strike="noStrike" cap="none">
                <a:solidFill>
                  <a:srgbClr val="888888"/>
                </a:solidFill>
                <a:latin typeface="Calibri"/>
                <a:ea typeface="Calibri"/>
                <a:cs typeface="Calibri"/>
                <a:sym typeface="Calibri"/>
              </a:defRPr>
            </a:lvl2pPr>
            <a:lvl3pPr marL="685783" marR="0" lvl="2" indent="0" algn="ctr"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3pPr>
            <a:lvl4pPr marL="1028675" marR="0" lvl="3"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4pPr>
            <a:lvl5pPr marL="1371566" marR="0" lvl="4"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5pPr>
            <a:lvl6pPr marL="1714457" marR="0" lvl="5"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6pPr>
            <a:lvl7pPr marL="2057348" marR="0" lvl="6"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7pPr>
            <a:lvl8pPr marL="2400240" marR="0" lvl="7"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8pPr>
            <a:lvl9pPr marL="2743132" marR="0" lvl="8"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9pPr>
          </a:lstStyle>
          <a:p>
            <a:r>
              <a:rPr lang="en-US"/>
              <a:t>Click to edit Master subtitle style</a:t>
            </a:r>
            <a:endParaRPr/>
          </a:p>
        </p:txBody>
      </p:sp>
      <p:sp>
        <p:nvSpPr>
          <p:cNvPr id="18" name="Shape 18"/>
          <p:cNvSpPr txBox="1">
            <a:spLocks noGrp="1"/>
          </p:cNvSpPr>
          <p:nvPr>
            <p:ph type="dt" idx="10"/>
          </p:nvPr>
        </p:nvSpPr>
        <p:spPr>
          <a:xfrm>
            <a:off x="457203" y="6356356"/>
            <a:ext cx="21335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6"/>
            <a:ext cx="28956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3" y="6356356"/>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r>
              <a:rPr lang="en-US"/>
              <a:t>Click to edit Master title style</a:t>
            </a:r>
            <a:endParaRPr/>
          </a:p>
        </p:txBody>
      </p:sp>
      <p:sp>
        <p:nvSpPr>
          <p:cNvPr id="23" name="Shape 23"/>
          <p:cNvSpPr txBox="1">
            <a:spLocks noGrp="1"/>
          </p:cNvSpPr>
          <p:nvPr>
            <p:ph type="body" idx="1"/>
          </p:nvPr>
        </p:nvSpPr>
        <p:spPr>
          <a:xfrm>
            <a:off x="457203" y="1600206"/>
            <a:ext cx="4038599" cy="4525963"/>
          </a:xfrm>
          <a:prstGeom prst="rect">
            <a:avLst/>
          </a:prstGeom>
          <a:noFill/>
          <a:ln>
            <a:noFill/>
          </a:ln>
        </p:spPr>
        <p:txBody>
          <a:bodyPr lIns="91425" tIns="91425" rIns="91425" bIns="91425" anchor="t" anchorCtr="0"/>
          <a:lstStyle>
            <a:lvl1pPr marL="257168" marR="0" lvl="0" indent="-123822"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57199" marR="0" lvl="1" indent="-10001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28" marR="0" lvl="2"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20" marR="0" lvl="3" indent="-85723" algn="l" rtl="0">
              <a:spcBef>
                <a:spcPts val="27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3012" marR="0" lvl="4" indent="-85723" algn="l" rtl="0">
              <a:spcBef>
                <a:spcPts val="27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85903" marR="0" lvl="5" indent="-85723" algn="l" rtl="0">
              <a:spcBef>
                <a:spcPts val="27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28795" marR="0" lvl="6" indent="-85723" algn="l" rtl="0">
              <a:spcBef>
                <a:spcPts val="27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1686" marR="0" lvl="7" indent="-85723" algn="l" rtl="0">
              <a:spcBef>
                <a:spcPts val="27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14577" marR="0" lvl="8" indent="-85723" algn="l" rtl="0">
              <a:spcBef>
                <a:spcPts val="27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4" name="Shape 24"/>
          <p:cNvSpPr txBox="1">
            <a:spLocks noGrp="1"/>
          </p:cNvSpPr>
          <p:nvPr>
            <p:ph type="body" idx="2"/>
          </p:nvPr>
        </p:nvSpPr>
        <p:spPr>
          <a:xfrm>
            <a:off x="4648203" y="1600206"/>
            <a:ext cx="4038599" cy="4525963"/>
          </a:xfrm>
          <a:prstGeom prst="rect">
            <a:avLst/>
          </a:prstGeom>
          <a:noFill/>
          <a:ln>
            <a:noFill/>
          </a:ln>
        </p:spPr>
        <p:txBody>
          <a:bodyPr lIns="91425" tIns="91425" rIns="91425" bIns="91425" anchor="t" anchorCtr="0"/>
          <a:lstStyle>
            <a:lvl1pPr marL="257168" marR="0" lvl="0" indent="-123822"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57199" marR="0" lvl="1" indent="-10001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28" marR="0" lvl="2"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20" marR="0" lvl="3" indent="-85723" algn="l" rtl="0">
              <a:spcBef>
                <a:spcPts val="27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3012" marR="0" lvl="4" indent="-85723" algn="l" rtl="0">
              <a:spcBef>
                <a:spcPts val="27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85903" marR="0" lvl="5" indent="-85723" algn="l" rtl="0">
              <a:spcBef>
                <a:spcPts val="27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28795" marR="0" lvl="6" indent="-85723" algn="l" rtl="0">
              <a:spcBef>
                <a:spcPts val="27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1686" marR="0" lvl="7" indent="-85723" algn="l" rtl="0">
              <a:spcBef>
                <a:spcPts val="27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14577" marR="0" lvl="8" indent="-85723" algn="l" rtl="0">
              <a:spcBef>
                <a:spcPts val="27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5" name="Shape 25"/>
          <p:cNvSpPr txBox="1">
            <a:spLocks noGrp="1"/>
          </p:cNvSpPr>
          <p:nvPr>
            <p:ph type="dt" idx="10"/>
          </p:nvPr>
        </p:nvSpPr>
        <p:spPr>
          <a:xfrm>
            <a:off x="457203" y="6356356"/>
            <a:ext cx="21335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3124200" y="6356356"/>
            <a:ext cx="28956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6553203" y="6356356"/>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722312" y="4406906"/>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3000" b="1"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r>
              <a:rPr lang="en-US"/>
              <a:t>Click to edit Master title style</a:t>
            </a:r>
            <a:endParaRPr/>
          </a:p>
        </p:txBody>
      </p:sp>
      <p:sp>
        <p:nvSpPr>
          <p:cNvPr id="36" name="Shape 36"/>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1pPr>
            <a:lvl2pPr marL="342892" marR="0" lvl="1" indent="0" algn="l" rtl="0">
              <a:spcBef>
                <a:spcPts val="270"/>
              </a:spcBef>
              <a:buClr>
                <a:srgbClr val="888888"/>
              </a:buClr>
              <a:buFont typeface="Arial"/>
              <a:buNone/>
              <a:defRPr sz="1400" b="0" i="0" u="none" strike="noStrike" cap="none">
                <a:solidFill>
                  <a:srgbClr val="888888"/>
                </a:solidFill>
                <a:latin typeface="Calibri"/>
                <a:ea typeface="Calibri"/>
                <a:cs typeface="Calibri"/>
                <a:sym typeface="Calibri"/>
              </a:defRPr>
            </a:lvl2pPr>
            <a:lvl3pPr marL="685783" marR="0" lvl="2" indent="0" algn="l" rtl="0">
              <a:spcBef>
                <a:spcPts val="240"/>
              </a:spcBef>
              <a:buClr>
                <a:srgbClr val="888888"/>
              </a:buClr>
              <a:buFont typeface="Arial"/>
              <a:buNone/>
              <a:defRPr sz="1200" b="0" i="0" u="none" strike="noStrike" cap="none">
                <a:solidFill>
                  <a:srgbClr val="888888"/>
                </a:solidFill>
                <a:latin typeface="Calibri"/>
                <a:ea typeface="Calibri"/>
                <a:cs typeface="Calibri"/>
                <a:sym typeface="Calibri"/>
              </a:defRPr>
            </a:lvl3pPr>
            <a:lvl4pPr marL="1028675" marR="0" lvl="3" indent="0" algn="l" rtl="0">
              <a:spcBef>
                <a:spcPts val="210"/>
              </a:spcBef>
              <a:buClr>
                <a:srgbClr val="888888"/>
              </a:buClr>
              <a:buFont typeface="Arial"/>
              <a:buNone/>
              <a:defRPr sz="1100" b="0" i="0" u="none" strike="noStrike" cap="none">
                <a:solidFill>
                  <a:srgbClr val="888888"/>
                </a:solidFill>
                <a:latin typeface="Calibri"/>
                <a:ea typeface="Calibri"/>
                <a:cs typeface="Calibri"/>
                <a:sym typeface="Calibri"/>
              </a:defRPr>
            </a:lvl4pPr>
            <a:lvl5pPr marL="1371566" marR="0" lvl="4" indent="0" algn="l" rtl="0">
              <a:spcBef>
                <a:spcPts val="210"/>
              </a:spcBef>
              <a:buClr>
                <a:srgbClr val="888888"/>
              </a:buClr>
              <a:buFont typeface="Arial"/>
              <a:buNone/>
              <a:defRPr sz="1100" b="0" i="0" u="none" strike="noStrike" cap="none">
                <a:solidFill>
                  <a:srgbClr val="888888"/>
                </a:solidFill>
                <a:latin typeface="Calibri"/>
                <a:ea typeface="Calibri"/>
                <a:cs typeface="Calibri"/>
                <a:sym typeface="Calibri"/>
              </a:defRPr>
            </a:lvl5pPr>
            <a:lvl6pPr marL="1714457" marR="0" lvl="5" indent="0" algn="l" rtl="0">
              <a:spcBef>
                <a:spcPts val="210"/>
              </a:spcBef>
              <a:buClr>
                <a:srgbClr val="888888"/>
              </a:buClr>
              <a:buFont typeface="Arial"/>
              <a:buNone/>
              <a:defRPr sz="1100" b="0" i="0" u="none" strike="noStrike" cap="none">
                <a:solidFill>
                  <a:srgbClr val="888888"/>
                </a:solidFill>
                <a:latin typeface="Calibri"/>
                <a:ea typeface="Calibri"/>
                <a:cs typeface="Calibri"/>
                <a:sym typeface="Calibri"/>
              </a:defRPr>
            </a:lvl6pPr>
            <a:lvl7pPr marL="2057348" marR="0" lvl="6" indent="0" algn="l" rtl="0">
              <a:spcBef>
                <a:spcPts val="210"/>
              </a:spcBef>
              <a:buClr>
                <a:srgbClr val="888888"/>
              </a:buClr>
              <a:buFont typeface="Arial"/>
              <a:buNone/>
              <a:defRPr sz="1100" b="0" i="0" u="none" strike="noStrike" cap="none">
                <a:solidFill>
                  <a:srgbClr val="888888"/>
                </a:solidFill>
                <a:latin typeface="Calibri"/>
                <a:ea typeface="Calibri"/>
                <a:cs typeface="Calibri"/>
                <a:sym typeface="Calibri"/>
              </a:defRPr>
            </a:lvl7pPr>
            <a:lvl8pPr marL="2400240" marR="0" lvl="7" indent="0" algn="l" rtl="0">
              <a:spcBef>
                <a:spcPts val="210"/>
              </a:spcBef>
              <a:buClr>
                <a:srgbClr val="888888"/>
              </a:buClr>
              <a:buFont typeface="Arial"/>
              <a:buNone/>
              <a:defRPr sz="1100" b="0" i="0" u="none" strike="noStrike" cap="none">
                <a:solidFill>
                  <a:srgbClr val="888888"/>
                </a:solidFill>
                <a:latin typeface="Calibri"/>
                <a:ea typeface="Calibri"/>
                <a:cs typeface="Calibri"/>
                <a:sym typeface="Calibri"/>
              </a:defRPr>
            </a:lvl8pPr>
            <a:lvl9pPr marL="2743132" marR="0" lvl="8" indent="0" algn="l" rtl="0">
              <a:spcBef>
                <a:spcPts val="210"/>
              </a:spcBef>
              <a:buClr>
                <a:srgbClr val="888888"/>
              </a:buClr>
              <a:buFont typeface="Arial"/>
              <a:buNone/>
              <a:defRPr sz="1100" b="0" i="0" u="none" strike="noStrike" cap="none">
                <a:solidFill>
                  <a:srgbClr val="888888"/>
                </a:solidFill>
                <a:latin typeface="Calibri"/>
                <a:ea typeface="Calibri"/>
                <a:cs typeface="Calibri"/>
                <a:sym typeface="Calibri"/>
              </a:defRPr>
            </a:lvl9pPr>
          </a:lstStyle>
          <a:p>
            <a:pPr lvl="0"/>
            <a:r>
              <a:rPr lang="en-US"/>
              <a:t>Click to edit Master text styles</a:t>
            </a:r>
          </a:p>
        </p:txBody>
      </p:sp>
      <p:sp>
        <p:nvSpPr>
          <p:cNvPr id="37" name="Shape 37"/>
          <p:cNvSpPr txBox="1">
            <a:spLocks noGrp="1"/>
          </p:cNvSpPr>
          <p:nvPr>
            <p:ph type="dt" idx="10"/>
          </p:nvPr>
        </p:nvSpPr>
        <p:spPr>
          <a:xfrm>
            <a:off x="457203" y="6356356"/>
            <a:ext cx="213359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6"/>
            <a:ext cx="2895600"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3" y="6356356"/>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r>
              <a:rPr lang="en-US"/>
              <a:t>Click to edit Master title style</a:t>
            </a:r>
            <a:endParaRPr/>
          </a:p>
        </p:txBody>
      </p:sp>
      <p:sp>
        <p:nvSpPr>
          <p:cNvPr id="42" name="Shape 42"/>
          <p:cNvSpPr txBox="1">
            <a:spLocks noGrp="1"/>
          </p:cNvSpPr>
          <p:nvPr>
            <p:ph type="body" idx="1"/>
          </p:nvPr>
        </p:nvSpPr>
        <p:spPr>
          <a:xfrm>
            <a:off x="457202" y="1535112"/>
            <a:ext cx="4040187" cy="639762"/>
          </a:xfrm>
          <a:prstGeom prst="rect">
            <a:avLst/>
          </a:prstGeom>
          <a:noFill/>
          <a:ln>
            <a:noFill/>
          </a:ln>
        </p:spPr>
        <p:txBody>
          <a:bodyPr lIns="91425" tIns="91425" rIns="91425" bIns="91425" anchor="b" anchorCtr="0"/>
          <a:lstStyle>
            <a:lvl1pPr marL="0" marR="0" lvl="0"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1pPr>
            <a:lvl2pPr marL="342892" marR="0" lvl="1" indent="0" algn="l" rtl="0">
              <a:spcBef>
                <a:spcPts val="300"/>
              </a:spcBef>
              <a:buClr>
                <a:schemeClr val="dk1"/>
              </a:buClr>
              <a:buFont typeface="Arial"/>
              <a:buNone/>
              <a:defRPr sz="1500" b="1" i="0" u="none" strike="noStrike" cap="none">
                <a:solidFill>
                  <a:schemeClr val="dk1"/>
                </a:solidFill>
                <a:latin typeface="Calibri"/>
                <a:ea typeface="Calibri"/>
                <a:cs typeface="Calibri"/>
                <a:sym typeface="Calibri"/>
              </a:defRPr>
            </a:lvl2pPr>
            <a:lvl3pPr marL="685783" marR="0" lvl="2" indent="0" algn="l" rtl="0">
              <a:spcBef>
                <a:spcPts val="270"/>
              </a:spcBef>
              <a:buClr>
                <a:schemeClr val="dk1"/>
              </a:buClr>
              <a:buFont typeface="Arial"/>
              <a:buNone/>
              <a:defRPr sz="1400" b="1" i="0" u="none" strike="noStrike" cap="none">
                <a:solidFill>
                  <a:schemeClr val="dk1"/>
                </a:solidFill>
                <a:latin typeface="Calibri"/>
                <a:ea typeface="Calibri"/>
                <a:cs typeface="Calibri"/>
                <a:sym typeface="Calibri"/>
              </a:defRPr>
            </a:lvl3pPr>
            <a:lvl4pPr marL="1028675" marR="0" lvl="3" indent="0"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4pPr>
            <a:lvl5pPr marL="1371566" marR="0" lvl="4" indent="0"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5pPr>
            <a:lvl6pPr marL="1714457" marR="0" lvl="5" indent="0"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6pPr>
            <a:lvl7pPr marL="2057348" marR="0" lvl="6" indent="0"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7pPr>
            <a:lvl8pPr marL="2400240" marR="0" lvl="7" indent="0"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8pPr>
            <a:lvl9pPr marL="2743132" marR="0" lvl="8" indent="0"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43" name="Shape 43"/>
          <p:cNvSpPr txBox="1">
            <a:spLocks noGrp="1"/>
          </p:cNvSpPr>
          <p:nvPr>
            <p:ph type="body" idx="2"/>
          </p:nvPr>
        </p:nvSpPr>
        <p:spPr>
          <a:xfrm>
            <a:off x="457202" y="2174875"/>
            <a:ext cx="4040187" cy="3951287"/>
          </a:xfrm>
          <a:prstGeom prst="rect">
            <a:avLst/>
          </a:prstGeom>
          <a:noFill/>
          <a:ln>
            <a:noFill/>
          </a:ln>
        </p:spPr>
        <p:txBody>
          <a:bodyPr lIns="91425" tIns="91425" rIns="91425" bIns="91425" anchor="t" anchorCtr="0"/>
          <a:lstStyle>
            <a:lvl1pPr marL="257168" marR="0" lvl="0" indent="-142871"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1pPr>
            <a:lvl2pPr marL="557199" marR="0" lvl="1" indent="-119060"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2pPr>
            <a:lvl3pPr marL="857228" marR="0" lvl="2" indent="-85723" algn="l" rtl="0">
              <a:spcBef>
                <a:spcPts val="27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3pPr>
            <a:lvl4pPr marL="1200120" marR="0" lvl="3" indent="-95248"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4pPr>
            <a:lvl5pPr marL="1543012" marR="0" lvl="4" indent="-95248"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5pPr>
            <a:lvl6pPr marL="1885903" marR="0" lvl="5" indent="-95248"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6pPr>
            <a:lvl7pPr marL="2228795" marR="0" lvl="6" indent="-95248"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7pPr>
            <a:lvl8pPr marL="2571686" marR="0" lvl="7" indent="-95248"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8pPr>
            <a:lvl9pPr marL="2914577" marR="0" lvl="8" indent="-95248"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44" name="Shape 44"/>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1pPr>
            <a:lvl2pPr marL="342892" marR="0" lvl="1" indent="0" algn="l" rtl="0">
              <a:spcBef>
                <a:spcPts val="300"/>
              </a:spcBef>
              <a:buClr>
                <a:schemeClr val="dk1"/>
              </a:buClr>
              <a:buFont typeface="Arial"/>
              <a:buNone/>
              <a:defRPr sz="1500" b="1" i="0" u="none" strike="noStrike" cap="none">
                <a:solidFill>
                  <a:schemeClr val="dk1"/>
                </a:solidFill>
                <a:latin typeface="Calibri"/>
                <a:ea typeface="Calibri"/>
                <a:cs typeface="Calibri"/>
                <a:sym typeface="Calibri"/>
              </a:defRPr>
            </a:lvl2pPr>
            <a:lvl3pPr marL="685783" marR="0" lvl="2" indent="0" algn="l" rtl="0">
              <a:spcBef>
                <a:spcPts val="270"/>
              </a:spcBef>
              <a:buClr>
                <a:schemeClr val="dk1"/>
              </a:buClr>
              <a:buFont typeface="Arial"/>
              <a:buNone/>
              <a:defRPr sz="1400" b="1" i="0" u="none" strike="noStrike" cap="none">
                <a:solidFill>
                  <a:schemeClr val="dk1"/>
                </a:solidFill>
                <a:latin typeface="Calibri"/>
                <a:ea typeface="Calibri"/>
                <a:cs typeface="Calibri"/>
                <a:sym typeface="Calibri"/>
              </a:defRPr>
            </a:lvl3pPr>
            <a:lvl4pPr marL="1028675" marR="0" lvl="3" indent="0"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4pPr>
            <a:lvl5pPr marL="1371566" marR="0" lvl="4" indent="0"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5pPr>
            <a:lvl6pPr marL="1714457" marR="0" lvl="5" indent="0"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6pPr>
            <a:lvl7pPr marL="2057348" marR="0" lvl="6" indent="0"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7pPr>
            <a:lvl8pPr marL="2400240" marR="0" lvl="7" indent="0"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8pPr>
            <a:lvl9pPr marL="2743132" marR="0" lvl="8" indent="0"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45" name="Shape 45"/>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257168" marR="0" lvl="0" indent="-142871"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1pPr>
            <a:lvl2pPr marL="557199" marR="0" lvl="1" indent="-119060"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2pPr>
            <a:lvl3pPr marL="857228" marR="0" lvl="2" indent="-85723" algn="l" rtl="0">
              <a:spcBef>
                <a:spcPts val="27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3pPr>
            <a:lvl4pPr marL="1200120" marR="0" lvl="3" indent="-95248"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4pPr>
            <a:lvl5pPr marL="1543012" marR="0" lvl="4" indent="-95248"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5pPr>
            <a:lvl6pPr marL="1885903" marR="0" lvl="5" indent="-95248"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6pPr>
            <a:lvl7pPr marL="2228795" marR="0" lvl="6" indent="-95248"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7pPr>
            <a:lvl8pPr marL="2571686" marR="0" lvl="7" indent="-95248"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8pPr>
            <a:lvl9pPr marL="2914577" marR="0" lvl="8" indent="-95248"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46" name="Shape 46"/>
          <p:cNvSpPr txBox="1">
            <a:spLocks noGrp="1"/>
          </p:cNvSpPr>
          <p:nvPr>
            <p:ph type="dt" idx="10"/>
          </p:nvPr>
        </p:nvSpPr>
        <p:spPr>
          <a:xfrm>
            <a:off x="457203" y="6356356"/>
            <a:ext cx="213359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6"/>
            <a:ext cx="2895600"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3" y="6356356"/>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3AAB9A-134C-0E41-8BE5-9996B66BBD75}"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76D42-A216-2946-9AEB-7C069C59725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r>
              <a:rPr lang="en-US"/>
              <a:t>Click to edit Master title style</a:t>
            </a:r>
            <a:endParaRPr/>
          </a:p>
        </p:txBody>
      </p:sp>
      <p:sp>
        <p:nvSpPr>
          <p:cNvPr id="51" name="Shape 51"/>
          <p:cNvSpPr txBox="1">
            <a:spLocks noGrp="1"/>
          </p:cNvSpPr>
          <p:nvPr>
            <p:ph type="dt" idx="10"/>
          </p:nvPr>
        </p:nvSpPr>
        <p:spPr>
          <a:xfrm>
            <a:off x="457203" y="6356356"/>
            <a:ext cx="213359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6"/>
            <a:ext cx="2895600"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3" y="6356356"/>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2" y="273056"/>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1500" b="1"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r>
              <a:rPr lang="en-US"/>
              <a:t>Click to edit Master title style</a:t>
            </a:r>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257168" marR="0" lvl="0" indent="-104773"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57199" marR="0" lvl="1" indent="-80961"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57228" marR="0" lvl="2" indent="-57149"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0120" marR="0" lvl="3"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3012" marR="0" lvl="4"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85903" marR="0" lvl="5"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795" marR="0" lvl="6"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686" marR="0" lvl="7"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577" marR="0" lvl="8"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1" name="Shape 61"/>
          <p:cNvSpPr txBox="1">
            <a:spLocks noGrp="1"/>
          </p:cNvSpPr>
          <p:nvPr>
            <p:ph type="body" idx="2"/>
          </p:nvPr>
        </p:nvSpPr>
        <p:spPr>
          <a:xfrm>
            <a:off x="457202" y="1435103"/>
            <a:ext cx="3008313" cy="4691063"/>
          </a:xfrm>
          <a:prstGeom prst="rect">
            <a:avLst/>
          </a:prstGeom>
          <a:noFill/>
          <a:ln>
            <a:noFill/>
          </a:ln>
        </p:spPr>
        <p:txBody>
          <a:bodyPr lIns="91425" tIns="91425" rIns="91425" bIns="91425" anchor="t" anchorCtr="0"/>
          <a:lstStyle>
            <a:lvl1pPr marL="0" marR="0" lvl="0" indent="0" algn="l" rtl="0">
              <a:spcBef>
                <a:spcPts val="210"/>
              </a:spcBef>
              <a:buClr>
                <a:schemeClr val="dk1"/>
              </a:buClr>
              <a:buFont typeface="Arial"/>
              <a:buNone/>
              <a:defRPr sz="1100" b="0" i="0" u="none" strike="noStrike" cap="none">
                <a:solidFill>
                  <a:schemeClr val="dk1"/>
                </a:solidFill>
                <a:latin typeface="Calibri"/>
                <a:ea typeface="Calibri"/>
                <a:cs typeface="Calibri"/>
                <a:sym typeface="Calibri"/>
              </a:defRPr>
            </a:lvl1pPr>
            <a:lvl2pPr marL="342892" marR="0" lvl="1"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2pPr>
            <a:lvl3pPr marL="685783" marR="0" lvl="2" indent="0" algn="l" rtl="0">
              <a:spcBef>
                <a:spcPts val="150"/>
              </a:spcBef>
              <a:buClr>
                <a:schemeClr val="dk1"/>
              </a:buClr>
              <a:buFont typeface="Arial"/>
              <a:buNone/>
              <a:defRPr sz="800" b="0" i="0" u="none" strike="noStrike" cap="none">
                <a:solidFill>
                  <a:schemeClr val="dk1"/>
                </a:solidFill>
                <a:latin typeface="Calibri"/>
                <a:ea typeface="Calibri"/>
                <a:cs typeface="Calibri"/>
                <a:sym typeface="Calibri"/>
              </a:defRPr>
            </a:lvl3pPr>
            <a:lvl4pPr marL="1028675" marR="0" lvl="3" indent="0" algn="l" rtl="0">
              <a:spcBef>
                <a:spcPts val="135"/>
              </a:spcBef>
              <a:buClr>
                <a:schemeClr val="dk1"/>
              </a:buClr>
              <a:buFont typeface="Arial"/>
              <a:buNone/>
              <a:defRPr sz="700" b="0" i="0" u="none" strike="noStrike" cap="none">
                <a:solidFill>
                  <a:schemeClr val="dk1"/>
                </a:solidFill>
                <a:latin typeface="Calibri"/>
                <a:ea typeface="Calibri"/>
                <a:cs typeface="Calibri"/>
                <a:sym typeface="Calibri"/>
              </a:defRPr>
            </a:lvl4pPr>
            <a:lvl5pPr marL="1371566" marR="0" lvl="4" indent="0" algn="l" rtl="0">
              <a:spcBef>
                <a:spcPts val="135"/>
              </a:spcBef>
              <a:buClr>
                <a:schemeClr val="dk1"/>
              </a:buClr>
              <a:buFont typeface="Arial"/>
              <a:buNone/>
              <a:defRPr sz="700" b="0" i="0" u="none" strike="noStrike" cap="none">
                <a:solidFill>
                  <a:schemeClr val="dk1"/>
                </a:solidFill>
                <a:latin typeface="Calibri"/>
                <a:ea typeface="Calibri"/>
                <a:cs typeface="Calibri"/>
                <a:sym typeface="Calibri"/>
              </a:defRPr>
            </a:lvl5pPr>
            <a:lvl6pPr marL="1714457" marR="0" lvl="5" indent="0" algn="l" rtl="0">
              <a:spcBef>
                <a:spcPts val="135"/>
              </a:spcBef>
              <a:buClr>
                <a:schemeClr val="dk1"/>
              </a:buClr>
              <a:buFont typeface="Arial"/>
              <a:buNone/>
              <a:defRPr sz="700" b="0" i="0" u="none" strike="noStrike" cap="none">
                <a:solidFill>
                  <a:schemeClr val="dk1"/>
                </a:solidFill>
                <a:latin typeface="Calibri"/>
                <a:ea typeface="Calibri"/>
                <a:cs typeface="Calibri"/>
                <a:sym typeface="Calibri"/>
              </a:defRPr>
            </a:lvl6pPr>
            <a:lvl7pPr marL="2057348" marR="0" lvl="6" indent="0" algn="l" rtl="0">
              <a:spcBef>
                <a:spcPts val="135"/>
              </a:spcBef>
              <a:buClr>
                <a:schemeClr val="dk1"/>
              </a:buClr>
              <a:buFont typeface="Arial"/>
              <a:buNone/>
              <a:defRPr sz="700" b="0" i="0" u="none" strike="noStrike" cap="none">
                <a:solidFill>
                  <a:schemeClr val="dk1"/>
                </a:solidFill>
                <a:latin typeface="Calibri"/>
                <a:ea typeface="Calibri"/>
                <a:cs typeface="Calibri"/>
                <a:sym typeface="Calibri"/>
              </a:defRPr>
            </a:lvl7pPr>
            <a:lvl8pPr marL="2400240" marR="0" lvl="7" indent="0" algn="l" rtl="0">
              <a:spcBef>
                <a:spcPts val="135"/>
              </a:spcBef>
              <a:buClr>
                <a:schemeClr val="dk1"/>
              </a:buClr>
              <a:buFont typeface="Arial"/>
              <a:buNone/>
              <a:defRPr sz="700" b="0" i="0" u="none" strike="noStrike" cap="none">
                <a:solidFill>
                  <a:schemeClr val="dk1"/>
                </a:solidFill>
                <a:latin typeface="Calibri"/>
                <a:ea typeface="Calibri"/>
                <a:cs typeface="Calibri"/>
                <a:sym typeface="Calibri"/>
              </a:defRPr>
            </a:lvl8pPr>
            <a:lvl9pPr marL="2743132" marR="0" lvl="8" indent="0" algn="l" rtl="0">
              <a:spcBef>
                <a:spcPts val="135"/>
              </a:spcBef>
              <a:buClr>
                <a:schemeClr val="dk1"/>
              </a:buClr>
              <a:buFont typeface="Arial"/>
              <a:buNone/>
              <a:defRPr sz="7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2" name="Shape 62"/>
          <p:cNvSpPr txBox="1">
            <a:spLocks noGrp="1"/>
          </p:cNvSpPr>
          <p:nvPr>
            <p:ph type="dt" idx="10"/>
          </p:nvPr>
        </p:nvSpPr>
        <p:spPr>
          <a:xfrm>
            <a:off x="457203" y="6356356"/>
            <a:ext cx="213359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6"/>
            <a:ext cx="2895600"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3" y="6356356"/>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91" y="4800606"/>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1500" b="1"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r>
              <a:rPr lang="en-US"/>
              <a:t>Click to edit Master title style</a:t>
            </a:r>
            <a:endParaRPr/>
          </a:p>
        </p:txBody>
      </p:sp>
      <p:sp>
        <p:nvSpPr>
          <p:cNvPr id="67" name="Shape 67"/>
          <p:cNvSpPr>
            <a:spLocks noGrp="1"/>
          </p:cNvSpPr>
          <p:nvPr>
            <p:ph type="pic" idx="2"/>
          </p:nvPr>
        </p:nvSpPr>
        <p:spPr>
          <a:xfrm>
            <a:off x="1792291" y="612775"/>
            <a:ext cx="5486399" cy="4114800"/>
          </a:xfrm>
          <a:prstGeom prst="rect">
            <a:avLst/>
          </a:prstGeom>
          <a:noFill/>
          <a:ln>
            <a:noFill/>
          </a:ln>
        </p:spPr>
        <p:txBody>
          <a:bodyPr lIns="91425" tIns="91425" rIns="91425" bIns="91425" anchor="t" anchorCtr="0"/>
          <a:lstStyle>
            <a:lvl1pPr marL="0" marR="0" lvl="0"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1pPr>
            <a:lvl2pPr marL="342892" marR="0" lvl="1" indent="0" algn="l" rtl="0">
              <a:spcBef>
                <a:spcPts val="420"/>
              </a:spcBef>
              <a:buClr>
                <a:schemeClr val="dk1"/>
              </a:buClr>
              <a:buFont typeface="Arial"/>
              <a:buNone/>
              <a:defRPr sz="2100" b="0" i="0" u="none" strike="noStrike" cap="none">
                <a:solidFill>
                  <a:schemeClr val="dk1"/>
                </a:solidFill>
                <a:latin typeface="Calibri"/>
                <a:ea typeface="Calibri"/>
                <a:cs typeface="Calibri"/>
                <a:sym typeface="Calibri"/>
              </a:defRPr>
            </a:lvl2pPr>
            <a:lvl3pPr marL="685783" marR="0" lvl="2" indent="0" algn="l" rtl="0">
              <a:spcBef>
                <a:spcPts val="360"/>
              </a:spcBef>
              <a:buClr>
                <a:schemeClr val="dk1"/>
              </a:buClr>
              <a:buFont typeface="Arial"/>
              <a:buNone/>
              <a:defRPr sz="1800" b="0" i="0" u="none" strike="noStrike" cap="none">
                <a:solidFill>
                  <a:schemeClr val="dk1"/>
                </a:solidFill>
                <a:latin typeface="Calibri"/>
                <a:ea typeface="Calibri"/>
                <a:cs typeface="Calibri"/>
                <a:sym typeface="Calibri"/>
              </a:defRPr>
            </a:lvl3pPr>
            <a:lvl4pPr marL="1028675" marR="0" lvl="3" indent="0" algn="l" rtl="0">
              <a:spcBef>
                <a:spcPts val="300"/>
              </a:spcBef>
              <a:buClr>
                <a:schemeClr val="dk1"/>
              </a:buClr>
              <a:buFont typeface="Arial"/>
              <a:buNone/>
              <a:defRPr sz="1500" b="0" i="0" u="none" strike="noStrike" cap="none">
                <a:solidFill>
                  <a:schemeClr val="dk1"/>
                </a:solidFill>
                <a:latin typeface="Calibri"/>
                <a:ea typeface="Calibri"/>
                <a:cs typeface="Calibri"/>
                <a:sym typeface="Calibri"/>
              </a:defRPr>
            </a:lvl4pPr>
            <a:lvl5pPr marL="1371566" marR="0" lvl="4" indent="0" algn="l" rtl="0">
              <a:spcBef>
                <a:spcPts val="300"/>
              </a:spcBef>
              <a:buClr>
                <a:schemeClr val="dk1"/>
              </a:buClr>
              <a:buFont typeface="Arial"/>
              <a:buNone/>
              <a:defRPr sz="1500" b="0" i="0" u="none" strike="noStrike" cap="none">
                <a:solidFill>
                  <a:schemeClr val="dk1"/>
                </a:solidFill>
                <a:latin typeface="Calibri"/>
                <a:ea typeface="Calibri"/>
                <a:cs typeface="Calibri"/>
                <a:sym typeface="Calibri"/>
              </a:defRPr>
            </a:lvl5pPr>
            <a:lvl6pPr marL="1714457" marR="0" lvl="5" indent="0" algn="l" rtl="0">
              <a:spcBef>
                <a:spcPts val="300"/>
              </a:spcBef>
              <a:buClr>
                <a:schemeClr val="dk1"/>
              </a:buClr>
              <a:buFont typeface="Arial"/>
              <a:buNone/>
              <a:defRPr sz="1500" b="0" i="0" u="none" strike="noStrike" cap="none">
                <a:solidFill>
                  <a:schemeClr val="dk1"/>
                </a:solidFill>
                <a:latin typeface="Calibri"/>
                <a:ea typeface="Calibri"/>
                <a:cs typeface="Calibri"/>
                <a:sym typeface="Calibri"/>
              </a:defRPr>
            </a:lvl6pPr>
            <a:lvl7pPr marL="2057348" marR="0" lvl="6" indent="0" algn="l" rtl="0">
              <a:spcBef>
                <a:spcPts val="300"/>
              </a:spcBef>
              <a:buClr>
                <a:schemeClr val="dk1"/>
              </a:buClr>
              <a:buFont typeface="Arial"/>
              <a:buNone/>
              <a:defRPr sz="1500" b="0" i="0" u="none" strike="noStrike" cap="none">
                <a:solidFill>
                  <a:schemeClr val="dk1"/>
                </a:solidFill>
                <a:latin typeface="Calibri"/>
                <a:ea typeface="Calibri"/>
                <a:cs typeface="Calibri"/>
                <a:sym typeface="Calibri"/>
              </a:defRPr>
            </a:lvl7pPr>
            <a:lvl8pPr marL="2400240" marR="0" lvl="7" indent="0" algn="l" rtl="0">
              <a:spcBef>
                <a:spcPts val="300"/>
              </a:spcBef>
              <a:buClr>
                <a:schemeClr val="dk1"/>
              </a:buClr>
              <a:buFont typeface="Arial"/>
              <a:buNone/>
              <a:defRPr sz="1500" b="0" i="0" u="none" strike="noStrike" cap="none">
                <a:solidFill>
                  <a:schemeClr val="dk1"/>
                </a:solidFill>
                <a:latin typeface="Calibri"/>
                <a:ea typeface="Calibri"/>
                <a:cs typeface="Calibri"/>
                <a:sym typeface="Calibri"/>
              </a:defRPr>
            </a:lvl8pPr>
            <a:lvl9pPr marL="2743132" marR="0" lvl="8" indent="0" algn="l" rtl="0">
              <a:spcBef>
                <a:spcPts val="300"/>
              </a:spcBef>
              <a:buClr>
                <a:schemeClr val="dk1"/>
              </a:buClr>
              <a:buFont typeface="Arial"/>
              <a:buNone/>
              <a:defRPr sz="15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Shape 68"/>
          <p:cNvSpPr txBox="1">
            <a:spLocks noGrp="1"/>
          </p:cNvSpPr>
          <p:nvPr>
            <p:ph type="body" idx="1"/>
          </p:nvPr>
        </p:nvSpPr>
        <p:spPr>
          <a:xfrm>
            <a:off x="1792291" y="5367343"/>
            <a:ext cx="5486399" cy="804861"/>
          </a:xfrm>
          <a:prstGeom prst="rect">
            <a:avLst/>
          </a:prstGeom>
          <a:noFill/>
          <a:ln>
            <a:noFill/>
          </a:ln>
        </p:spPr>
        <p:txBody>
          <a:bodyPr lIns="91425" tIns="91425" rIns="91425" bIns="91425" anchor="t" anchorCtr="0"/>
          <a:lstStyle>
            <a:lvl1pPr marL="0" marR="0" lvl="0" indent="0" algn="l" rtl="0">
              <a:spcBef>
                <a:spcPts val="210"/>
              </a:spcBef>
              <a:buClr>
                <a:schemeClr val="dk1"/>
              </a:buClr>
              <a:buFont typeface="Arial"/>
              <a:buNone/>
              <a:defRPr sz="1100" b="0" i="0" u="none" strike="noStrike" cap="none">
                <a:solidFill>
                  <a:schemeClr val="dk1"/>
                </a:solidFill>
                <a:latin typeface="Calibri"/>
                <a:ea typeface="Calibri"/>
                <a:cs typeface="Calibri"/>
                <a:sym typeface="Calibri"/>
              </a:defRPr>
            </a:lvl1pPr>
            <a:lvl2pPr marL="342892" marR="0" lvl="1"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2pPr>
            <a:lvl3pPr marL="685783" marR="0" lvl="2" indent="0" algn="l" rtl="0">
              <a:spcBef>
                <a:spcPts val="150"/>
              </a:spcBef>
              <a:buClr>
                <a:schemeClr val="dk1"/>
              </a:buClr>
              <a:buFont typeface="Arial"/>
              <a:buNone/>
              <a:defRPr sz="800" b="0" i="0" u="none" strike="noStrike" cap="none">
                <a:solidFill>
                  <a:schemeClr val="dk1"/>
                </a:solidFill>
                <a:latin typeface="Calibri"/>
                <a:ea typeface="Calibri"/>
                <a:cs typeface="Calibri"/>
                <a:sym typeface="Calibri"/>
              </a:defRPr>
            </a:lvl3pPr>
            <a:lvl4pPr marL="1028675" marR="0" lvl="3" indent="0" algn="l" rtl="0">
              <a:spcBef>
                <a:spcPts val="135"/>
              </a:spcBef>
              <a:buClr>
                <a:schemeClr val="dk1"/>
              </a:buClr>
              <a:buFont typeface="Arial"/>
              <a:buNone/>
              <a:defRPr sz="700" b="0" i="0" u="none" strike="noStrike" cap="none">
                <a:solidFill>
                  <a:schemeClr val="dk1"/>
                </a:solidFill>
                <a:latin typeface="Calibri"/>
                <a:ea typeface="Calibri"/>
                <a:cs typeface="Calibri"/>
                <a:sym typeface="Calibri"/>
              </a:defRPr>
            </a:lvl4pPr>
            <a:lvl5pPr marL="1371566" marR="0" lvl="4" indent="0" algn="l" rtl="0">
              <a:spcBef>
                <a:spcPts val="135"/>
              </a:spcBef>
              <a:buClr>
                <a:schemeClr val="dk1"/>
              </a:buClr>
              <a:buFont typeface="Arial"/>
              <a:buNone/>
              <a:defRPr sz="700" b="0" i="0" u="none" strike="noStrike" cap="none">
                <a:solidFill>
                  <a:schemeClr val="dk1"/>
                </a:solidFill>
                <a:latin typeface="Calibri"/>
                <a:ea typeface="Calibri"/>
                <a:cs typeface="Calibri"/>
                <a:sym typeface="Calibri"/>
              </a:defRPr>
            </a:lvl5pPr>
            <a:lvl6pPr marL="1714457" marR="0" lvl="5" indent="0" algn="l" rtl="0">
              <a:spcBef>
                <a:spcPts val="135"/>
              </a:spcBef>
              <a:buClr>
                <a:schemeClr val="dk1"/>
              </a:buClr>
              <a:buFont typeface="Arial"/>
              <a:buNone/>
              <a:defRPr sz="700" b="0" i="0" u="none" strike="noStrike" cap="none">
                <a:solidFill>
                  <a:schemeClr val="dk1"/>
                </a:solidFill>
                <a:latin typeface="Calibri"/>
                <a:ea typeface="Calibri"/>
                <a:cs typeface="Calibri"/>
                <a:sym typeface="Calibri"/>
              </a:defRPr>
            </a:lvl6pPr>
            <a:lvl7pPr marL="2057348" marR="0" lvl="6" indent="0" algn="l" rtl="0">
              <a:spcBef>
                <a:spcPts val="135"/>
              </a:spcBef>
              <a:buClr>
                <a:schemeClr val="dk1"/>
              </a:buClr>
              <a:buFont typeface="Arial"/>
              <a:buNone/>
              <a:defRPr sz="700" b="0" i="0" u="none" strike="noStrike" cap="none">
                <a:solidFill>
                  <a:schemeClr val="dk1"/>
                </a:solidFill>
                <a:latin typeface="Calibri"/>
                <a:ea typeface="Calibri"/>
                <a:cs typeface="Calibri"/>
                <a:sym typeface="Calibri"/>
              </a:defRPr>
            </a:lvl7pPr>
            <a:lvl8pPr marL="2400240" marR="0" lvl="7" indent="0" algn="l" rtl="0">
              <a:spcBef>
                <a:spcPts val="135"/>
              </a:spcBef>
              <a:buClr>
                <a:schemeClr val="dk1"/>
              </a:buClr>
              <a:buFont typeface="Arial"/>
              <a:buNone/>
              <a:defRPr sz="700" b="0" i="0" u="none" strike="noStrike" cap="none">
                <a:solidFill>
                  <a:schemeClr val="dk1"/>
                </a:solidFill>
                <a:latin typeface="Calibri"/>
                <a:ea typeface="Calibri"/>
                <a:cs typeface="Calibri"/>
                <a:sym typeface="Calibri"/>
              </a:defRPr>
            </a:lvl8pPr>
            <a:lvl9pPr marL="2743132" marR="0" lvl="8" indent="0" algn="l" rtl="0">
              <a:spcBef>
                <a:spcPts val="135"/>
              </a:spcBef>
              <a:buClr>
                <a:schemeClr val="dk1"/>
              </a:buClr>
              <a:buFont typeface="Arial"/>
              <a:buNone/>
              <a:defRPr sz="7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9" name="Shape 69"/>
          <p:cNvSpPr txBox="1">
            <a:spLocks noGrp="1"/>
          </p:cNvSpPr>
          <p:nvPr>
            <p:ph type="dt" idx="10"/>
          </p:nvPr>
        </p:nvSpPr>
        <p:spPr>
          <a:xfrm>
            <a:off x="457203" y="6356356"/>
            <a:ext cx="213359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6"/>
            <a:ext cx="2895600"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3" y="6356356"/>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r>
              <a:rPr lang="en-US"/>
              <a:t>Click to edit Master title style</a:t>
            </a:r>
            <a:endParaRPr/>
          </a:p>
        </p:txBody>
      </p:sp>
      <p:sp>
        <p:nvSpPr>
          <p:cNvPr id="74" name="Shape 74"/>
          <p:cNvSpPr txBox="1">
            <a:spLocks noGrp="1"/>
          </p:cNvSpPr>
          <p:nvPr>
            <p:ph type="body" idx="1"/>
          </p:nvPr>
        </p:nvSpPr>
        <p:spPr>
          <a:xfrm rot="5400000">
            <a:off x="2309021" y="-251618"/>
            <a:ext cx="4525963" cy="8229600"/>
          </a:xfrm>
          <a:prstGeom prst="rect">
            <a:avLst/>
          </a:prstGeom>
          <a:noFill/>
          <a:ln>
            <a:noFill/>
          </a:ln>
        </p:spPr>
        <p:txBody>
          <a:bodyPr lIns="91425" tIns="91425" rIns="91425" bIns="91425" anchor="t" anchorCtr="0"/>
          <a:lstStyle>
            <a:lvl1pPr marL="257168" marR="0" lvl="0" indent="-104773"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57199" marR="0" lvl="1" indent="-80961"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57228" marR="0" lvl="2" indent="-57149"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0120" marR="0" lvl="3"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3012" marR="0" lvl="4"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85903" marR="0" lvl="5"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795" marR="0" lvl="6"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686" marR="0" lvl="7"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577" marR="0" lvl="8"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75" name="Shape 75"/>
          <p:cNvSpPr txBox="1">
            <a:spLocks noGrp="1"/>
          </p:cNvSpPr>
          <p:nvPr>
            <p:ph type="dt" idx="10"/>
          </p:nvPr>
        </p:nvSpPr>
        <p:spPr>
          <a:xfrm>
            <a:off x="457203" y="6356356"/>
            <a:ext cx="213359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6"/>
            <a:ext cx="2895600"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3" y="6356356"/>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40"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r>
              <a:rPr lang="en-US"/>
              <a:t>Click to edit Master title style</a:t>
            </a:r>
            <a:endParaRPr/>
          </a:p>
        </p:txBody>
      </p:sp>
      <p:sp>
        <p:nvSpPr>
          <p:cNvPr id="80" name="Shape 80"/>
          <p:cNvSpPr txBox="1">
            <a:spLocks noGrp="1"/>
          </p:cNvSpPr>
          <p:nvPr>
            <p:ph type="body" idx="1"/>
          </p:nvPr>
        </p:nvSpPr>
        <p:spPr>
          <a:xfrm rot="5400000">
            <a:off x="541340" y="190503"/>
            <a:ext cx="5851525" cy="6019799"/>
          </a:xfrm>
          <a:prstGeom prst="rect">
            <a:avLst/>
          </a:prstGeom>
          <a:noFill/>
          <a:ln>
            <a:noFill/>
          </a:ln>
        </p:spPr>
        <p:txBody>
          <a:bodyPr lIns="91425" tIns="91425" rIns="91425" bIns="91425" anchor="t" anchorCtr="0"/>
          <a:lstStyle>
            <a:lvl1pPr marL="257168" marR="0" lvl="0" indent="-104773"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57199" marR="0" lvl="1" indent="-80961"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57228" marR="0" lvl="2" indent="-57149"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0120" marR="0" lvl="3"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3012" marR="0" lvl="4"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85903" marR="0" lvl="5"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795" marR="0" lvl="6"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686" marR="0" lvl="7"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577" marR="0" lvl="8" indent="-76198"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81" name="Shape 81"/>
          <p:cNvSpPr txBox="1">
            <a:spLocks noGrp="1"/>
          </p:cNvSpPr>
          <p:nvPr>
            <p:ph type="dt" idx="10"/>
          </p:nvPr>
        </p:nvSpPr>
        <p:spPr>
          <a:xfrm>
            <a:off x="457203" y="6356356"/>
            <a:ext cx="213359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6"/>
            <a:ext cx="2895600"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3" y="6356356"/>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A7570-E9B2-443B-9983-41F3CAFB1D7A}"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82186-8ADB-468A-8E58-2A3120FDD5EA}" type="slidenum">
              <a:rPr lang="en-US" smtClean="0"/>
              <a:t>‹#›</a:t>
            </a:fld>
            <a:endParaRPr lang="en-US"/>
          </a:p>
        </p:txBody>
      </p:sp>
    </p:spTree>
    <p:extLst>
      <p:ext uri="{BB962C8B-B14F-4D97-AF65-F5344CB8AC3E}">
        <p14:creationId xmlns:p14="http://schemas.microsoft.com/office/powerpoint/2010/main" val="1391800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33D999-EBEE-45E8-9C43-B7E2E398D437}" type="datetimeFigureOut">
              <a:rPr lang="en-US" smtClean="0"/>
              <a:t>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9654D-E378-4F5D-9D90-CCDF83BAE299}" type="slidenum">
              <a:rPr lang="en-US" smtClean="0"/>
              <a:t>‹#›</a:t>
            </a:fld>
            <a:endParaRPr lang="en-US"/>
          </a:p>
        </p:txBody>
      </p:sp>
    </p:spTree>
    <p:extLst>
      <p:ext uri="{BB962C8B-B14F-4D97-AF65-F5344CB8AC3E}">
        <p14:creationId xmlns:p14="http://schemas.microsoft.com/office/powerpoint/2010/main" val="1072527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6"/>
        <p:cNvGrpSpPr/>
        <p:nvPr/>
      </p:nvGrpSpPr>
      <p:grpSpPr>
        <a:xfrm>
          <a:off x="0" y="0"/>
          <a:ext cx="0" cy="0"/>
          <a:chOff x="0" y="0"/>
          <a:chExt cx="0" cy="0"/>
        </a:xfrm>
      </p:grpSpPr>
      <p:cxnSp>
        <p:nvCxnSpPr>
          <p:cNvPr id="27" name="Google Shape;27;p5"/>
          <p:cNvCxnSpPr/>
          <p:nvPr/>
        </p:nvCxnSpPr>
        <p:spPr>
          <a:xfrm>
            <a:off x="0" y="1508967"/>
            <a:ext cx="1375800" cy="0"/>
          </a:xfrm>
          <a:prstGeom prst="straightConnector1">
            <a:avLst/>
          </a:prstGeom>
          <a:noFill/>
          <a:ln w="9525" cap="flat" cmpd="sng">
            <a:solidFill>
              <a:srgbClr val="CCCCCC"/>
            </a:solidFill>
            <a:prstDash val="solid"/>
            <a:round/>
            <a:headEnd type="none" w="med" len="med"/>
            <a:tailEnd type="none" w="med" len="med"/>
          </a:ln>
        </p:spPr>
      </p:cxnSp>
      <p:sp>
        <p:nvSpPr>
          <p:cNvPr id="28" name="Google Shape;28;p5"/>
          <p:cNvSpPr/>
          <p:nvPr/>
        </p:nvSpPr>
        <p:spPr>
          <a:xfrm>
            <a:off x="817475" y="1238356"/>
            <a:ext cx="405900" cy="541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5"/>
          <p:cNvSpPr txBox="1">
            <a:spLocks noGrp="1"/>
          </p:cNvSpPr>
          <p:nvPr>
            <p:ph type="title"/>
          </p:nvPr>
        </p:nvSpPr>
        <p:spPr>
          <a:xfrm>
            <a:off x="1381250" y="1230224"/>
            <a:ext cx="3878400" cy="580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Lora"/>
              <a:buNone/>
              <a:defRPr sz="2000" b="1">
                <a:latin typeface="Lora"/>
                <a:ea typeface="Lora"/>
                <a:cs typeface="Lora"/>
                <a:sym typeface="Lora"/>
              </a:defRPr>
            </a:lvl1pPr>
            <a:lvl2pPr lvl="1" rtl="0">
              <a:spcBef>
                <a:spcPts val="0"/>
              </a:spcBef>
              <a:spcAft>
                <a:spcPts val="0"/>
              </a:spcAft>
              <a:buSzPts val="2000"/>
              <a:buFont typeface="Lora"/>
              <a:buNone/>
              <a:defRPr sz="2000" b="1">
                <a:highlight>
                  <a:srgbClr val="FFFFFF"/>
                </a:highlight>
                <a:latin typeface="Lora"/>
                <a:ea typeface="Lora"/>
                <a:cs typeface="Lora"/>
                <a:sym typeface="Lora"/>
              </a:defRPr>
            </a:lvl2pPr>
            <a:lvl3pPr lvl="2" rtl="0">
              <a:spcBef>
                <a:spcPts val="0"/>
              </a:spcBef>
              <a:spcAft>
                <a:spcPts val="0"/>
              </a:spcAft>
              <a:buSzPts val="2000"/>
              <a:buFont typeface="Lora"/>
              <a:buNone/>
              <a:defRPr sz="2000" b="1">
                <a:highlight>
                  <a:srgbClr val="FFFFFF"/>
                </a:highlight>
                <a:latin typeface="Lora"/>
                <a:ea typeface="Lora"/>
                <a:cs typeface="Lora"/>
                <a:sym typeface="Lora"/>
              </a:defRPr>
            </a:lvl3pPr>
            <a:lvl4pPr lvl="3" rtl="0">
              <a:spcBef>
                <a:spcPts val="0"/>
              </a:spcBef>
              <a:spcAft>
                <a:spcPts val="0"/>
              </a:spcAft>
              <a:buSzPts val="2000"/>
              <a:buFont typeface="Lora"/>
              <a:buNone/>
              <a:defRPr sz="2000" b="1">
                <a:highlight>
                  <a:srgbClr val="FFFFFF"/>
                </a:highlight>
                <a:latin typeface="Lora"/>
                <a:ea typeface="Lora"/>
                <a:cs typeface="Lora"/>
                <a:sym typeface="Lora"/>
              </a:defRPr>
            </a:lvl4pPr>
            <a:lvl5pPr lvl="4" rtl="0">
              <a:spcBef>
                <a:spcPts val="0"/>
              </a:spcBef>
              <a:spcAft>
                <a:spcPts val="0"/>
              </a:spcAft>
              <a:buSzPts val="2000"/>
              <a:buFont typeface="Lora"/>
              <a:buNone/>
              <a:defRPr sz="2000" b="1">
                <a:highlight>
                  <a:srgbClr val="FFFFFF"/>
                </a:highlight>
                <a:latin typeface="Lora"/>
                <a:ea typeface="Lora"/>
                <a:cs typeface="Lora"/>
                <a:sym typeface="Lora"/>
              </a:defRPr>
            </a:lvl5pPr>
            <a:lvl6pPr lvl="5" rtl="0">
              <a:spcBef>
                <a:spcPts val="0"/>
              </a:spcBef>
              <a:spcAft>
                <a:spcPts val="0"/>
              </a:spcAft>
              <a:buSzPts val="2000"/>
              <a:buFont typeface="Lora"/>
              <a:buNone/>
              <a:defRPr sz="2000" b="1">
                <a:highlight>
                  <a:srgbClr val="FFFFFF"/>
                </a:highlight>
                <a:latin typeface="Lora"/>
                <a:ea typeface="Lora"/>
                <a:cs typeface="Lora"/>
                <a:sym typeface="Lora"/>
              </a:defRPr>
            </a:lvl6pPr>
            <a:lvl7pPr lvl="6" rtl="0">
              <a:spcBef>
                <a:spcPts val="0"/>
              </a:spcBef>
              <a:spcAft>
                <a:spcPts val="0"/>
              </a:spcAft>
              <a:buSzPts val="2000"/>
              <a:buFont typeface="Lora"/>
              <a:buNone/>
              <a:defRPr sz="2000" b="1">
                <a:highlight>
                  <a:srgbClr val="FFFFFF"/>
                </a:highlight>
                <a:latin typeface="Lora"/>
                <a:ea typeface="Lora"/>
                <a:cs typeface="Lora"/>
                <a:sym typeface="Lora"/>
              </a:defRPr>
            </a:lvl7pPr>
            <a:lvl8pPr lvl="7" rtl="0">
              <a:spcBef>
                <a:spcPts val="0"/>
              </a:spcBef>
              <a:spcAft>
                <a:spcPts val="0"/>
              </a:spcAft>
              <a:buSzPts val="2000"/>
              <a:buFont typeface="Lora"/>
              <a:buNone/>
              <a:defRPr sz="2000" b="1">
                <a:highlight>
                  <a:srgbClr val="FFFFFF"/>
                </a:highlight>
                <a:latin typeface="Lora"/>
                <a:ea typeface="Lora"/>
                <a:cs typeface="Lora"/>
                <a:sym typeface="Lora"/>
              </a:defRPr>
            </a:lvl8pPr>
            <a:lvl9pPr lvl="8" rtl="0">
              <a:spcBef>
                <a:spcPts val="0"/>
              </a:spcBef>
              <a:spcAft>
                <a:spcPts val="0"/>
              </a:spcAft>
              <a:buSzPts val="2000"/>
              <a:buFont typeface="Lora"/>
              <a:buNone/>
              <a:defRPr sz="2000" b="1">
                <a:highlight>
                  <a:srgbClr val="FFFFFF"/>
                </a:highlight>
                <a:latin typeface="Lora"/>
                <a:ea typeface="Lora"/>
                <a:cs typeface="Lora"/>
                <a:sym typeface="Lora"/>
              </a:defRPr>
            </a:lvl9pPr>
          </a:lstStyle>
          <a:p>
            <a:endParaRPr/>
          </a:p>
        </p:txBody>
      </p:sp>
      <p:sp>
        <p:nvSpPr>
          <p:cNvPr id="30" name="Google Shape;30;p5"/>
          <p:cNvSpPr txBox="1">
            <a:spLocks noGrp="1"/>
          </p:cNvSpPr>
          <p:nvPr>
            <p:ph type="body" idx="1"/>
          </p:nvPr>
        </p:nvSpPr>
        <p:spPr>
          <a:xfrm>
            <a:off x="1381250" y="2155293"/>
            <a:ext cx="6809700" cy="4149600"/>
          </a:xfrm>
          <a:prstGeom prst="rect">
            <a:avLst/>
          </a:prstGeom>
        </p:spPr>
        <p:txBody>
          <a:bodyPr spcFirstLastPara="1" wrap="square" lIns="91425" tIns="91425" rIns="91425" bIns="91425" anchor="t" anchorCtr="0">
            <a:noAutofit/>
          </a:bodyPr>
          <a:lstStyle>
            <a:lvl1pPr marL="457189" lvl="0" indent="-380990"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378" lvl="1" indent="-355591"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566" lvl="2" indent="-355591"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754" lvl="3" indent="-342892"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5943" lvl="4" indent="-342892"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3132" lvl="5" indent="-342892"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320" lvl="6" indent="-342892"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509" lvl="7" indent="-342892"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697" lvl="8" indent="-342892"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a:p>
        </p:txBody>
      </p:sp>
      <p:cxnSp>
        <p:nvCxnSpPr>
          <p:cNvPr id="31" name="Google Shape;31;p5"/>
          <p:cNvCxnSpPr/>
          <p:nvPr/>
        </p:nvCxnSpPr>
        <p:spPr>
          <a:xfrm>
            <a:off x="5265650" y="1508967"/>
            <a:ext cx="3878400" cy="0"/>
          </a:xfrm>
          <a:prstGeom prst="straightConnector1">
            <a:avLst/>
          </a:prstGeom>
          <a:noFill/>
          <a:ln w="9525" cap="flat" cmpd="sng">
            <a:solidFill>
              <a:srgbClr val="CCCCCC"/>
            </a:solidFill>
            <a:prstDash val="solid"/>
            <a:round/>
            <a:headEnd type="none" w="med" len="med"/>
            <a:tailEnd type="none" w="med" len="med"/>
          </a:ln>
        </p:spPr>
      </p:cxnSp>
      <p:sp>
        <p:nvSpPr>
          <p:cNvPr id="32" name="Google Shape;32;p5"/>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500959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3AAB9A-134C-0E41-8BE5-9996B66BBD75}"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76D42-A216-2946-9AEB-7C069C59725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3AAB9A-134C-0E41-8BE5-9996B66BBD75}"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276D42-A216-2946-9AEB-7C069C59725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3AAB9A-134C-0E41-8BE5-9996B66BBD75}" type="datetimeFigureOut">
              <a:rPr lang="en-US" smtClean="0"/>
              <a:pPr/>
              <a:t>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76D42-A216-2946-9AEB-7C069C59725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3AAB9A-134C-0E41-8BE5-9996B66BBD75}" type="datetimeFigureOut">
              <a:rPr lang="en-US" smtClean="0"/>
              <a:pPr/>
              <a:t>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276D42-A216-2946-9AEB-7C069C59725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AAB9A-134C-0E41-8BE5-9996B66BBD75}" type="datetimeFigureOut">
              <a:rPr lang="en-US" smtClean="0"/>
              <a:pPr/>
              <a:t>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276D42-A216-2946-9AEB-7C069C59725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3AAB9A-134C-0E41-8BE5-9996B66BBD75}"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276D42-A216-2946-9AEB-7C069C59725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3AAB9A-134C-0E41-8BE5-9996B66BBD75}"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276D42-A216-2946-9AEB-7C069C59725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3AAB9A-134C-0E41-8BE5-9996B66BBD75}" type="datetimeFigureOut">
              <a:rPr lang="en-US" smtClean="0"/>
              <a:pPr/>
              <a:t>2/16/2025</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76D42-A216-2946-9AEB-7C069C59725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0" r:id="rId12"/>
    <p:sldLayoutId id="2147483721" r:id="rId13"/>
    <p:sldLayoutId id="2147483709" r:id="rId14"/>
    <p:sldLayoutId id="2147483719"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6"/>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3" y="6356356"/>
            <a:ext cx="21335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6"/>
            <a:ext cx="28956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892" marR="0" lvl="1" indent="0" algn="l" rtl="0">
              <a:spcBef>
                <a:spcPts val="0"/>
              </a:spcBef>
              <a:buNone/>
              <a:defRPr sz="1400" b="0" i="0" u="none" strike="noStrike" cap="none">
                <a:solidFill>
                  <a:schemeClr val="dk1"/>
                </a:solidFill>
                <a:latin typeface="Calibri"/>
                <a:ea typeface="Calibri"/>
                <a:cs typeface="Calibri"/>
                <a:sym typeface="Calibri"/>
              </a:defRPr>
            </a:lvl2pPr>
            <a:lvl3pPr marL="685783" marR="0" lvl="2" indent="0" algn="l" rtl="0">
              <a:spcBef>
                <a:spcPts val="0"/>
              </a:spcBef>
              <a:buNone/>
              <a:defRPr sz="1400" b="0" i="0" u="none" strike="noStrike" cap="none">
                <a:solidFill>
                  <a:schemeClr val="dk1"/>
                </a:solidFill>
                <a:latin typeface="Calibri"/>
                <a:ea typeface="Calibri"/>
                <a:cs typeface="Calibri"/>
                <a:sym typeface="Calibri"/>
              </a:defRPr>
            </a:lvl3pPr>
            <a:lvl4pPr marL="1028675" marR="0" lvl="3" indent="0" algn="l" rtl="0">
              <a:spcBef>
                <a:spcPts val="0"/>
              </a:spcBef>
              <a:buNone/>
              <a:defRPr sz="1400" b="0" i="0" u="none" strike="noStrike" cap="none">
                <a:solidFill>
                  <a:schemeClr val="dk1"/>
                </a:solidFill>
                <a:latin typeface="Calibri"/>
                <a:ea typeface="Calibri"/>
                <a:cs typeface="Calibri"/>
                <a:sym typeface="Calibri"/>
              </a:defRPr>
            </a:lvl4pPr>
            <a:lvl5pPr marL="1371566" marR="0" lvl="4" indent="0" algn="l" rtl="0">
              <a:spcBef>
                <a:spcPts val="0"/>
              </a:spcBef>
              <a:buNone/>
              <a:defRPr sz="1400" b="0" i="0" u="none" strike="noStrike" cap="none">
                <a:solidFill>
                  <a:schemeClr val="dk1"/>
                </a:solidFill>
                <a:latin typeface="Calibri"/>
                <a:ea typeface="Calibri"/>
                <a:cs typeface="Calibri"/>
                <a:sym typeface="Calibri"/>
              </a:defRPr>
            </a:lvl5pPr>
            <a:lvl6pPr marL="1714457" marR="0" lvl="5" indent="0" algn="l" rtl="0">
              <a:spcBef>
                <a:spcPts val="0"/>
              </a:spcBef>
              <a:buNone/>
              <a:defRPr sz="1400" b="0" i="0" u="none" strike="noStrike" cap="none">
                <a:solidFill>
                  <a:schemeClr val="dk1"/>
                </a:solidFill>
                <a:latin typeface="Calibri"/>
                <a:ea typeface="Calibri"/>
                <a:cs typeface="Calibri"/>
                <a:sym typeface="Calibri"/>
              </a:defRPr>
            </a:lvl6pPr>
            <a:lvl7pPr marL="2057348" marR="0" lvl="6" indent="0" algn="l" rtl="0">
              <a:spcBef>
                <a:spcPts val="0"/>
              </a:spcBef>
              <a:buNone/>
              <a:defRPr sz="1400" b="0" i="0" u="none" strike="noStrike" cap="none">
                <a:solidFill>
                  <a:schemeClr val="dk1"/>
                </a:solidFill>
                <a:latin typeface="Calibri"/>
                <a:ea typeface="Calibri"/>
                <a:cs typeface="Calibri"/>
                <a:sym typeface="Calibri"/>
              </a:defRPr>
            </a:lvl7pPr>
            <a:lvl8pPr marL="2400240" marR="0" lvl="7" indent="0" algn="l" rtl="0">
              <a:spcBef>
                <a:spcPts val="0"/>
              </a:spcBef>
              <a:buNone/>
              <a:defRPr sz="1400" b="0" i="0" u="none" strike="noStrike" cap="none">
                <a:solidFill>
                  <a:schemeClr val="dk1"/>
                </a:solidFill>
                <a:latin typeface="Calibri"/>
                <a:ea typeface="Calibri"/>
                <a:cs typeface="Calibri"/>
                <a:sym typeface="Calibri"/>
              </a:defRPr>
            </a:lvl8pPr>
            <a:lvl9pPr marL="2743132"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3" y="6356356"/>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6" r:id="rId7"/>
    <p:sldLayoutId id="2147483657" r:id="rId8"/>
    <p:sldLayoutId id="2147483658" r:id="rId9"/>
    <p:sldLayoutId id="2147483685" r:id="rId10"/>
    <p:sldLayoutId id="2147483686" r:id="rId11"/>
    <p:sldLayoutId id="2147483687" r:id="rId1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CejhQC9hUO8?feature=oembed" TargetMode="Externa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hyperlink" Target="https://www2.ed.gov/documents/early-learning/talk-read-sing/bilingual-en.pdf" TargetMode="Externa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hyperlink" Target="https://www2.ed.gov/documents/early-learning/talk-read-sing/bilingual-en.pdf" TargetMode="Externa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jpeg"/></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2.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jpeg"/></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video" Target="https://www.youtube.com/embed/SW5yu6I0tJk?feature=oembed" TargetMode="External"/><Relationship Id="rId5" Type="http://schemas.openxmlformats.org/officeDocument/2006/relationships/image" Target="../media/image69.jpeg"/><Relationship Id="rId4" Type="http://schemas.openxmlformats.org/officeDocument/2006/relationships/image" Target="../media/image23.jpe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1.sv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3B67-4741-45A1-9A79-8C63DC1F872E}"/>
              </a:ext>
            </a:extLst>
          </p:cNvPr>
          <p:cNvSpPr>
            <a:spLocks noGrp="1"/>
          </p:cNvSpPr>
          <p:nvPr>
            <p:ph type="title"/>
          </p:nvPr>
        </p:nvSpPr>
        <p:spPr>
          <a:xfrm>
            <a:off x="570790" y="445023"/>
            <a:ext cx="8229600" cy="1143000"/>
          </a:xfrm>
        </p:spPr>
        <p:txBody>
          <a:bodyPr/>
          <a:lstStyle/>
          <a:p>
            <a:r>
              <a:rPr lang="en-US" b="1">
                <a:cs typeface="Calibri"/>
              </a:rPr>
              <a:t>Welcome!</a:t>
            </a:r>
          </a:p>
        </p:txBody>
      </p:sp>
      <p:sp>
        <p:nvSpPr>
          <p:cNvPr id="3" name="Content Placeholder 2">
            <a:extLst>
              <a:ext uri="{FF2B5EF4-FFF2-40B4-BE49-F238E27FC236}">
                <a16:creationId xmlns:a16="http://schemas.microsoft.com/office/drawing/2014/main" id="{2B2A3F67-F76C-4D06-B0A6-E86E6BC6141A}"/>
              </a:ext>
            </a:extLst>
          </p:cNvPr>
          <p:cNvSpPr>
            <a:spLocks noGrp="1"/>
          </p:cNvSpPr>
          <p:nvPr>
            <p:ph idx="1"/>
          </p:nvPr>
        </p:nvSpPr>
        <p:spPr>
          <a:xfrm>
            <a:off x="1148946" y="4957768"/>
            <a:ext cx="7362145" cy="1352098"/>
          </a:xfrm>
        </p:spPr>
        <p:txBody>
          <a:bodyPr vert="horz" lIns="91440" tIns="45720" rIns="91440" bIns="45720" rtlCol="0" anchor="t">
            <a:normAutofit/>
          </a:bodyPr>
          <a:lstStyle/>
          <a:p>
            <a:pPr marL="0" indent="0">
              <a:buNone/>
            </a:pPr>
            <a:r>
              <a:rPr lang="en-US" i="1">
                <a:cs typeface="Calibri"/>
              </a:rPr>
              <a:t>Please turn your cameras on and put your microphones on mute. </a:t>
            </a:r>
            <a:endParaRPr lang="en-US">
              <a:cs typeface="Calibri"/>
            </a:endParaRPr>
          </a:p>
        </p:txBody>
      </p:sp>
      <p:pic>
        <p:nvPicPr>
          <p:cNvPr id="7" name="Picture 6" descr="A close up of a logo&#10;&#10;Description generated with very high confidence">
            <a:extLst>
              <a:ext uri="{FF2B5EF4-FFF2-40B4-BE49-F238E27FC236}">
                <a16:creationId xmlns:a16="http://schemas.microsoft.com/office/drawing/2014/main" id="{2D8DFEF7-BA35-474E-BEB8-670D9B5AF8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394636" y="6105966"/>
            <a:ext cx="596568" cy="692645"/>
          </a:xfrm>
          <a:prstGeom prst="rect">
            <a:avLst/>
          </a:prstGeom>
        </p:spPr>
      </p:pic>
      <p:pic>
        <p:nvPicPr>
          <p:cNvPr id="8" name="Picture 8" descr="A close up of a logo&#10;&#10;Description generated with high confidence">
            <a:extLst>
              <a:ext uri="{FF2B5EF4-FFF2-40B4-BE49-F238E27FC236}">
                <a16:creationId xmlns:a16="http://schemas.microsoft.com/office/drawing/2014/main" id="{3CDC4EA8-73AF-41C7-8A03-C9BDDD6D7B08}"/>
              </a:ext>
            </a:extLst>
          </p:cNvPr>
          <p:cNvPicPr>
            <a:picLocks noChangeAspect="1"/>
          </p:cNvPicPr>
          <p:nvPr/>
        </p:nvPicPr>
        <p:blipFill>
          <a:blip r:embed="rId4"/>
          <a:stretch>
            <a:fillRect/>
          </a:stretch>
        </p:blipFill>
        <p:spPr>
          <a:xfrm>
            <a:off x="1198375" y="275930"/>
            <a:ext cx="1493710" cy="1634749"/>
          </a:xfrm>
          <a:prstGeom prst="rect">
            <a:avLst/>
          </a:prstGeom>
        </p:spPr>
      </p:pic>
      <p:pic>
        <p:nvPicPr>
          <p:cNvPr id="10" name="Picture 10" descr="A close up of a logo&#10;&#10;Description generated with high confidence">
            <a:extLst>
              <a:ext uri="{FF2B5EF4-FFF2-40B4-BE49-F238E27FC236}">
                <a16:creationId xmlns:a16="http://schemas.microsoft.com/office/drawing/2014/main" id="{B53469AD-B59C-46DB-B17A-52EFFADE092D}"/>
              </a:ext>
            </a:extLst>
          </p:cNvPr>
          <p:cNvPicPr>
            <a:picLocks noChangeAspect="1"/>
          </p:cNvPicPr>
          <p:nvPr/>
        </p:nvPicPr>
        <p:blipFill>
          <a:blip r:embed="rId5"/>
          <a:stretch>
            <a:fillRect/>
          </a:stretch>
        </p:blipFill>
        <p:spPr>
          <a:xfrm>
            <a:off x="6579704" y="275113"/>
            <a:ext cx="1635697" cy="1465999"/>
          </a:xfrm>
          <a:prstGeom prst="rect">
            <a:avLst/>
          </a:prstGeom>
        </p:spPr>
      </p:pic>
      <p:sp>
        <p:nvSpPr>
          <p:cNvPr id="4" name="TextBox 3">
            <a:extLst>
              <a:ext uri="{FF2B5EF4-FFF2-40B4-BE49-F238E27FC236}">
                <a16:creationId xmlns:a16="http://schemas.microsoft.com/office/drawing/2014/main" id="{EFB94093-6B67-4EC3-9A29-CAF79C376B06}"/>
              </a:ext>
            </a:extLst>
          </p:cNvPr>
          <p:cNvSpPr txBox="1"/>
          <p:nvPr/>
        </p:nvSpPr>
        <p:spPr>
          <a:xfrm>
            <a:off x="916857" y="2320502"/>
            <a:ext cx="7427457"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cs typeface="Segoe UI"/>
              </a:rPr>
              <a:t>Please enter in the chat... ​</a:t>
            </a:r>
            <a:endParaRPr lang="en-US">
              <a:cs typeface="Calibri"/>
            </a:endParaRPr>
          </a:p>
          <a:p>
            <a:pPr marL="1028700" lvl="1" indent="-571500">
              <a:buFont typeface="Arial"/>
              <a:buChar char="•"/>
            </a:pPr>
            <a:r>
              <a:rPr lang="en-US" sz="4000">
                <a:cs typeface="Arial"/>
              </a:rPr>
              <a:t>Your name</a:t>
            </a:r>
            <a:endParaRPr lang="en-US">
              <a:cs typeface="Calibri"/>
            </a:endParaRPr>
          </a:p>
          <a:p>
            <a:pPr marL="1028700" lvl="1" indent="-571500">
              <a:buFont typeface="Arial"/>
              <a:buChar char="•"/>
            </a:pPr>
            <a:r>
              <a:rPr lang="en-US" sz="4000">
                <a:cs typeface="Arial"/>
              </a:rPr>
              <a:t>Your organization</a:t>
            </a:r>
            <a:endParaRPr lang="en-US">
              <a:cs typeface="Calibri"/>
            </a:endParaRPr>
          </a:p>
          <a:p>
            <a:pPr marL="1028700" lvl="1" indent="-571500">
              <a:buFont typeface="Arial"/>
              <a:buChar char="•"/>
            </a:pPr>
            <a:r>
              <a:rPr lang="en-US" sz="4000">
                <a:cs typeface="Arial"/>
              </a:rPr>
              <a:t>Your favorite children's book!</a:t>
            </a:r>
            <a:endParaRPr lang="en-US">
              <a:cs typeface="Calibri"/>
            </a:endParaRPr>
          </a:p>
        </p:txBody>
      </p:sp>
    </p:spTree>
    <p:extLst>
      <p:ext uri="{BB962C8B-B14F-4D97-AF65-F5344CB8AC3E}">
        <p14:creationId xmlns:p14="http://schemas.microsoft.com/office/powerpoint/2010/main" val="907079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CFDE30-16DD-4925-BC82-472757F2BC28}"/>
              </a:ext>
            </a:extLst>
          </p:cNvPr>
          <p:cNvSpPr/>
          <p:nvPr/>
        </p:nvSpPr>
        <p:spPr>
          <a:xfrm rot="10800000" flipV="1">
            <a:off x="-15694" y="213478"/>
            <a:ext cx="9187155" cy="1294072"/>
          </a:xfrm>
          <a:prstGeom prst="rect">
            <a:avLst/>
          </a:prstGeom>
          <a:solidFill>
            <a:srgbClr val="ECA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361218" y="6099947"/>
            <a:ext cx="678885" cy="759788"/>
          </a:xfrm>
          <a:prstGeom prst="rect">
            <a:avLst/>
          </a:prstGeom>
        </p:spPr>
      </p:pic>
      <p:sp>
        <p:nvSpPr>
          <p:cNvPr id="14" name="Title 1"/>
          <p:cNvSpPr>
            <a:spLocks noGrp="1"/>
          </p:cNvSpPr>
          <p:nvPr>
            <p:ph type="title"/>
          </p:nvPr>
        </p:nvSpPr>
        <p:spPr>
          <a:xfrm>
            <a:off x="264452" y="417134"/>
            <a:ext cx="8779903" cy="994172"/>
          </a:xfrm>
        </p:spPr>
        <p:txBody>
          <a:bodyPr>
            <a:normAutofit/>
          </a:bodyPr>
          <a:lstStyle/>
          <a:p>
            <a:r>
              <a:rPr lang="en-US" b="1" dirty="0">
                <a:solidFill>
                  <a:schemeClr val="bg1"/>
                </a:solidFill>
                <a:cs typeface="Calibri"/>
              </a:rPr>
              <a:t>An Evidence Informed Approach</a:t>
            </a:r>
          </a:p>
        </p:txBody>
      </p:sp>
      <p:graphicFrame>
        <p:nvGraphicFramePr>
          <p:cNvPr id="11" name="Chart 10">
            <a:extLst>
              <a:ext uri="{FF2B5EF4-FFF2-40B4-BE49-F238E27FC236}">
                <a16:creationId xmlns:a16="http://schemas.microsoft.com/office/drawing/2014/main" id="{97AD9B93-8071-4D0E-94C2-2E486264200B}"/>
              </a:ext>
            </a:extLst>
          </p:cNvPr>
          <p:cNvGraphicFramePr/>
          <p:nvPr>
            <p:extLst>
              <p:ext uri="{D42A27DB-BD31-4B8C-83A1-F6EECF244321}">
                <p14:modId xmlns:p14="http://schemas.microsoft.com/office/powerpoint/2010/main" val="1318833823"/>
              </p:ext>
            </p:extLst>
          </p:nvPr>
        </p:nvGraphicFramePr>
        <p:xfrm>
          <a:off x="3845169" y="1711209"/>
          <a:ext cx="4937260" cy="4388738"/>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3">
            <a:extLst>
              <a:ext uri="{FF2B5EF4-FFF2-40B4-BE49-F238E27FC236}">
                <a16:creationId xmlns:a16="http://schemas.microsoft.com/office/drawing/2014/main" id="{F8298A18-7CEF-440D-AA3F-74F7D075E90B}"/>
              </a:ext>
            </a:extLst>
          </p:cNvPr>
          <p:cNvPicPr>
            <a:picLocks noChangeAspect="1"/>
          </p:cNvPicPr>
          <p:nvPr/>
        </p:nvPicPr>
        <p:blipFill rotWithShape="1">
          <a:blip r:embed="rId5"/>
          <a:srcRect l="10810" r="11307" b="-498"/>
          <a:stretch/>
        </p:blipFill>
        <p:spPr>
          <a:xfrm>
            <a:off x="361433" y="2344659"/>
            <a:ext cx="4173318" cy="3620857"/>
          </a:xfrm>
          <a:prstGeom prst="rect">
            <a:avLst/>
          </a:prstGeom>
        </p:spPr>
      </p:pic>
    </p:spTree>
    <p:extLst>
      <p:ext uri="{BB962C8B-B14F-4D97-AF65-F5344CB8AC3E}">
        <p14:creationId xmlns:p14="http://schemas.microsoft.com/office/powerpoint/2010/main" val="3465933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24542" y="1447800"/>
            <a:ext cx="3799115" cy="762000"/>
          </a:xfrm>
          <a:prstGeom prst="roundRect">
            <a:avLst/>
          </a:prstGeom>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Focus on What’s Wrong</a:t>
            </a:r>
          </a:p>
        </p:txBody>
      </p:sp>
      <p:sp>
        <p:nvSpPr>
          <p:cNvPr id="27" name="Rounded Rectangle 26"/>
          <p:cNvSpPr/>
          <p:nvPr/>
        </p:nvSpPr>
        <p:spPr>
          <a:xfrm>
            <a:off x="424542" y="2286000"/>
            <a:ext cx="3799116" cy="762000"/>
          </a:xfrm>
          <a:prstGeom prst="roundRect">
            <a:avLst/>
          </a:prstGeom>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Past Focus</a:t>
            </a:r>
          </a:p>
        </p:txBody>
      </p:sp>
      <p:sp>
        <p:nvSpPr>
          <p:cNvPr id="28" name="Rounded Rectangle 27"/>
          <p:cNvSpPr/>
          <p:nvPr/>
        </p:nvSpPr>
        <p:spPr>
          <a:xfrm>
            <a:off x="424542" y="3124200"/>
            <a:ext cx="3799116" cy="762000"/>
          </a:xfrm>
          <a:prstGeom prst="roundRect">
            <a:avLst/>
          </a:prstGeom>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Problem Focus</a:t>
            </a:r>
          </a:p>
        </p:txBody>
      </p:sp>
      <p:sp>
        <p:nvSpPr>
          <p:cNvPr id="29" name="Rounded Rectangle 28"/>
          <p:cNvSpPr/>
          <p:nvPr/>
        </p:nvSpPr>
        <p:spPr>
          <a:xfrm>
            <a:off x="424542" y="3962400"/>
            <a:ext cx="3799116" cy="762000"/>
          </a:xfrm>
          <a:prstGeom prst="roundRect">
            <a:avLst/>
          </a:prstGeom>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Focus on Failure</a:t>
            </a:r>
          </a:p>
        </p:txBody>
      </p:sp>
      <p:sp>
        <p:nvSpPr>
          <p:cNvPr id="30" name="Rounded Rectangle 29"/>
          <p:cNvSpPr/>
          <p:nvPr/>
        </p:nvSpPr>
        <p:spPr>
          <a:xfrm>
            <a:off x="424542" y="4800600"/>
            <a:ext cx="3799116" cy="762000"/>
          </a:xfrm>
          <a:prstGeom prst="roundRect">
            <a:avLst/>
          </a:prstGeom>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Looking for Problems</a:t>
            </a:r>
          </a:p>
        </p:txBody>
      </p:sp>
      <p:sp>
        <p:nvSpPr>
          <p:cNvPr id="31" name="Rounded Rectangle 30"/>
          <p:cNvSpPr/>
          <p:nvPr/>
        </p:nvSpPr>
        <p:spPr>
          <a:xfrm>
            <a:off x="424542" y="5638800"/>
            <a:ext cx="3799116" cy="762000"/>
          </a:xfrm>
          <a:prstGeom prst="roundRect">
            <a:avLst/>
          </a:prstGeom>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Placing blame</a:t>
            </a:r>
          </a:p>
        </p:txBody>
      </p:sp>
      <p:sp>
        <p:nvSpPr>
          <p:cNvPr id="32" name="Rounded Rectangle 31"/>
          <p:cNvSpPr/>
          <p:nvPr/>
        </p:nvSpPr>
        <p:spPr>
          <a:xfrm>
            <a:off x="4920342" y="1447800"/>
            <a:ext cx="3799115" cy="762000"/>
          </a:xfrm>
          <a:prstGeom prst="round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Focus on What’s Right / What Can Be</a:t>
            </a:r>
          </a:p>
        </p:txBody>
      </p:sp>
      <p:sp>
        <p:nvSpPr>
          <p:cNvPr id="33" name="Rounded Rectangle 32"/>
          <p:cNvSpPr/>
          <p:nvPr/>
        </p:nvSpPr>
        <p:spPr>
          <a:xfrm>
            <a:off x="4920341" y="2286000"/>
            <a:ext cx="3799115" cy="762000"/>
          </a:xfrm>
          <a:prstGeom prst="round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Future Focus</a:t>
            </a:r>
          </a:p>
        </p:txBody>
      </p:sp>
      <p:sp>
        <p:nvSpPr>
          <p:cNvPr id="34" name="Rounded Rectangle 33"/>
          <p:cNvSpPr/>
          <p:nvPr/>
        </p:nvSpPr>
        <p:spPr>
          <a:xfrm>
            <a:off x="4920340" y="3124200"/>
            <a:ext cx="3799116" cy="762000"/>
          </a:xfrm>
          <a:prstGeom prst="round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Solution Focus</a:t>
            </a:r>
          </a:p>
        </p:txBody>
      </p:sp>
      <p:sp>
        <p:nvSpPr>
          <p:cNvPr id="35" name="Rounded Rectangle 34"/>
          <p:cNvSpPr/>
          <p:nvPr/>
        </p:nvSpPr>
        <p:spPr>
          <a:xfrm>
            <a:off x="4920339" y="3962400"/>
            <a:ext cx="3799113" cy="762000"/>
          </a:xfrm>
          <a:prstGeom prst="round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Focus on Success</a:t>
            </a:r>
          </a:p>
        </p:txBody>
      </p:sp>
      <p:sp>
        <p:nvSpPr>
          <p:cNvPr id="36" name="Rounded Rectangle 35"/>
          <p:cNvSpPr/>
          <p:nvPr/>
        </p:nvSpPr>
        <p:spPr>
          <a:xfrm>
            <a:off x="4920340" y="4800600"/>
            <a:ext cx="3799112" cy="762000"/>
          </a:xfrm>
          <a:prstGeom prst="round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Looking for Possibilities</a:t>
            </a:r>
          </a:p>
        </p:txBody>
      </p:sp>
      <p:sp>
        <p:nvSpPr>
          <p:cNvPr id="37" name="Rounded Rectangle 36"/>
          <p:cNvSpPr/>
          <p:nvPr/>
        </p:nvSpPr>
        <p:spPr>
          <a:xfrm>
            <a:off x="4920339" y="5638800"/>
            <a:ext cx="3799111" cy="762000"/>
          </a:xfrm>
          <a:prstGeom prst="round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Thinking and encouraging </a:t>
            </a:r>
          </a:p>
          <a:p>
            <a:pPr algn="ctr"/>
            <a:r>
              <a:rPr lang="en-US"/>
              <a:t>about how to improve</a:t>
            </a:r>
          </a:p>
        </p:txBody>
      </p:sp>
      <p:sp>
        <p:nvSpPr>
          <p:cNvPr id="38" name="Rounded Rectangle 37"/>
          <p:cNvSpPr/>
          <p:nvPr/>
        </p:nvSpPr>
        <p:spPr>
          <a:xfrm>
            <a:off x="424542" y="457200"/>
            <a:ext cx="3799115" cy="762000"/>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n-US" sz="2400"/>
              <a:t>Traditional Practice</a:t>
            </a:r>
          </a:p>
        </p:txBody>
      </p:sp>
      <p:sp>
        <p:nvSpPr>
          <p:cNvPr id="39" name="Rounded Rectangle 38"/>
          <p:cNvSpPr/>
          <p:nvPr/>
        </p:nvSpPr>
        <p:spPr>
          <a:xfrm>
            <a:off x="4920343" y="457200"/>
            <a:ext cx="3799114" cy="762000"/>
          </a:xfrm>
          <a:prstGeom prst="roundRect">
            <a:avLst/>
          </a:prstGeom>
          <a:solidFill>
            <a:schemeClr val="accent6"/>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sz="2400"/>
              <a:t>Appreciative Practice</a:t>
            </a:r>
          </a:p>
        </p:txBody>
      </p:sp>
      <p:sp>
        <p:nvSpPr>
          <p:cNvPr id="40" name="TextBox 39"/>
          <p:cNvSpPr txBox="1"/>
          <p:nvPr/>
        </p:nvSpPr>
        <p:spPr>
          <a:xfrm>
            <a:off x="4343400" y="685800"/>
            <a:ext cx="457200" cy="369332"/>
          </a:xfrm>
          <a:prstGeom prst="rect">
            <a:avLst/>
          </a:prstGeom>
          <a:noFill/>
        </p:spPr>
        <p:txBody>
          <a:bodyPr wrap="square" rtlCol="0">
            <a:spAutoFit/>
          </a:bodyPr>
          <a:lstStyle/>
          <a:p>
            <a:r>
              <a:rPr lang="en-US"/>
              <a:t>vs.</a:t>
            </a:r>
          </a:p>
        </p:txBody>
      </p:sp>
      <p:cxnSp>
        <p:nvCxnSpPr>
          <p:cNvPr id="44" name="Straight Connector 43"/>
          <p:cNvCxnSpPr/>
          <p:nvPr/>
        </p:nvCxnSpPr>
        <p:spPr>
          <a:xfrm>
            <a:off x="4419600" y="18288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419600" y="26670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419600" y="35052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419600" y="4343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419600" y="51816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419600" y="60198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79054A-9AEA-4214-B957-01A128F87BEF}"/>
              </a:ext>
            </a:extLst>
          </p:cNvPr>
          <p:cNvSpPr/>
          <p:nvPr/>
        </p:nvSpPr>
        <p:spPr>
          <a:xfrm>
            <a:off x="0" y="713858"/>
            <a:ext cx="8667724" cy="1473679"/>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6EDDED-0ADA-43F1-9F09-4665C136FCBA}"/>
              </a:ext>
            </a:extLst>
          </p:cNvPr>
          <p:cNvSpPr>
            <a:spLocks noGrp="1"/>
          </p:cNvSpPr>
          <p:nvPr>
            <p:ph type="title"/>
          </p:nvPr>
        </p:nvSpPr>
        <p:spPr>
          <a:xfrm>
            <a:off x="438124" y="827917"/>
            <a:ext cx="8229600" cy="1143000"/>
          </a:xfrm>
        </p:spPr>
        <p:txBody>
          <a:bodyPr>
            <a:normAutofit/>
          </a:bodyPr>
          <a:lstStyle/>
          <a:p>
            <a:pPr algn="l"/>
            <a:r>
              <a:rPr lang="en-US" b="1">
                <a:solidFill>
                  <a:srgbClr val="FFFFFF"/>
                </a:solidFill>
                <a:cs typeface="Calibri"/>
              </a:rPr>
              <a:t>In the Chat…</a:t>
            </a:r>
          </a:p>
        </p:txBody>
      </p:sp>
      <p:sp>
        <p:nvSpPr>
          <p:cNvPr id="5" name="Content Placeholder 4">
            <a:extLst>
              <a:ext uri="{FF2B5EF4-FFF2-40B4-BE49-F238E27FC236}">
                <a16:creationId xmlns:a16="http://schemas.microsoft.com/office/drawing/2014/main" id="{6C0D3F5B-F30B-47E7-8080-A422D2BAA2CC}"/>
              </a:ext>
            </a:extLst>
          </p:cNvPr>
          <p:cNvSpPr>
            <a:spLocks noGrp="1"/>
          </p:cNvSpPr>
          <p:nvPr>
            <p:ph idx="1"/>
          </p:nvPr>
        </p:nvSpPr>
        <p:spPr>
          <a:xfrm>
            <a:off x="481560" y="2434981"/>
            <a:ext cx="8229600" cy="2897785"/>
          </a:xfrm>
        </p:spPr>
        <p:txBody>
          <a:bodyPr vert="horz" lIns="91440" tIns="45720" rIns="91440" bIns="45720" rtlCol="0" anchor="t">
            <a:normAutofit/>
          </a:bodyPr>
          <a:lstStyle/>
          <a:p>
            <a:pPr marL="0" indent="0">
              <a:buNone/>
            </a:pPr>
            <a:r>
              <a:rPr lang="en-US" sz="4800">
                <a:cs typeface="Calibri"/>
              </a:rPr>
              <a:t>When are there opportunities for families to talk, read, and sing together every day? </a:t>
            </a:r>
          </a:p>
        </p:txBody>
      </p:sp>
      <p:pic>
        <p:nvPicPr>
          <p:cNvPr id="9" name="Picture 8">
            <a:extLst>
              <a:ext uri="{FF2B5EF4-FFF2-40B4-BE49-F238E27FC236}">
                <a16:creationId xmlns:a16="http://schemas.microsoft.com/office/drawing/2014/main" id="{BCAB25E4-DD0A-4CE2-B480-0882CEE8F7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396984" y="5993628"/>
            <a:ext cx="628353" cy="734873"/>
          </a:xfrm>
          <a:prstGeom prst="rect">
            <a:avLst/>
          </a:prstGeom>
        </p:spPr>
      </p:pic>
      <p:pic>
        <p:nvPicPr>
          <p:cNvPr id="8" name="Picture 5" descr="A close up of a logo&#10;&#10;Description automatically generated">
            <a:extLst>
              <a:ext uri="{FF2B5EF4-FFF2-40B4-BE49-F238E27FC236}">
                <a16:creationId xmlns:a16="http://schemas.microsoft.com/office/drawing/2014/main" id="{2BDD42C9-4B51-4570-A23C-308CD081EB72}"/>
              </a:ext>
            </a:extLst>
          </p:cNvPr>
          <p:cNvPicPr>
            <a:picLocks noChangeAspect="1"/>
          </p:cNvPicPr>
          <p:nvPr/>
        </p:nvPicPr>
        <p:blipFill>
          <a:blip r:embed="rId4"/>
          <a:stretch>
            <a:fillRect/>
          </a:stretch>
        </p:blipFill>
        <p:spPr>
          <a:xfrm>
            <a:off x="6859355" y="3413772"/>
            <a:ext cx="1851805" cy="2579856"/>
          </a:xfrm>
          <a:prstGeom prst="rect">
            <a:avLst/>
          </a:prstGeom>
        </p:spPr>
      </p:pic>
    </p:spTree>
    <p:extLst>
      <p:ext uri="{BB962C8B-B14F-4D97-AF65-F5344CB8AC3E}">
        <p14:creationId xmlns:p14="http://schemas.microsoft.com/office/powerpoint/2010/main" val="2005631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79054A-9AEA-4214-B957-01A128F87BEF}"/>
              </a:ext>
            </a:extLst>
          </p:cNvPr>
          <p:cNvSpPr/>
          <p:nvPr/>
        </p:nvSpPr>
        <p:spPr>
          <a:xfrm>
            <a:off x="0" y="191344"/>
            <a:ext cx="8667724" cy="1212422"/>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6EDDED-0ADA-43F1-9F09-4665C136FCBA}"/>
              </a:ext>
            </a:extLst>
          </p:cNvPr>
          <p:cNvSpPr>
            <a:spLocks noGrp="1"/>
          </p:cNvSpPr>
          <p:nvPr>
            <p:ph type="title"/>
          </p:nvPr>
        </p:nvSpPr>
        <p:spPr>
          <a:xfrm>
            <a:off x="333621" y="187837"/>
            <a:ext cx="8229600" cy="1143000"/>
          </a:xfrm>
        </p:spPr>
        <p:txBody>
          <a:bodyPr>
            <a:normAutofit/>
          </a:bodyPr>
          <a:lstStyle/>
          <a:p>
            <a:pPr algn="l"/>
            <a:r>
              <a:rPr lang="en-US" b="1">
                <a:solidFill>
                  <a:srgbClr val="FFFFFF"/>
                </a:solidFill>
                <a:cs typeface="Calibri"/>
              </a:rPr>
              <a:t>Talking together during TV time!</a:t>
            </a:r>
            <a:endParaRPr lang="en-US"/>
          </a:p>
        </p:txBody>
      </p:sp>
      <p:pic>
        <p:nvPicPr>
          <p:cNvPr id="10" name="Picture 10">
            <a:hlinkClick r:id="" action="ppaction://media"/>
            <a:extLst>
              <a:ext uri="{FF2B5EF4-FFF2-40B4-BE49-F238E27FC236}">
                <a16:creationId xmlns:a16="http://schemas.microsoft.com/office/drawing/2014/main" id="{A152C338-E373-4BE9-9D07-DAFFCBFAD33B}"/>
              </a:ext>
            </a:extLst>
          </p:cNvPr>
          <p:cNvPicPr>
            <a:picLocks noRot="1" noChangeAspect="1"/>
          </p:cNvPicPr>
          <p:nvPr>
            <a:videoFile r:link="rId1"/>
          </p:nvPr>
        </p:nvPicPr>
        <p:blipFill>
          <a:blip r:embed="rId4"/>
          <a:stretch>
            <a:fillRect/>
          </a:stretch>
        </p:blipFill>
        <p:spPr>
          <a:xfrm>
            <a:off x="522515" y="1529171"/>
            <a:ext cx="7811588" cy="5105944"/>
          </a:xfrm>
          <a:prstGeom prst="rect">
            <a:avLst/>
          </a:prstGeom>
        </p:spPr>
      </p:pic>
    </p:spTree>
    <p:extLst>
      <p:ext uri="{BB962C8B-B14F-4D97-AF65-F5344CB8AC3E}">
        <p14:creationId xmlns:p14="http://schemas.microsoft.com/office/powerpoint/2010/main" val="3793117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522FDB-16D8-4154-A0FB-18DBBFDA6809}"/>
              </a:ext>
            </a:extLst>
          </p:cNvPr>
          <p:cNvSpPr/>
          <p:nvPr/>
        </p:nvSpPr>
        <p:spPr>
          <a:xfrm>
            <a:off x="6973" y="185559"/>
            <a:ext cx="6108555" cy="1315527"/>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0F996-8F3F-4593-8C68-B791D4023029}"/>
              </a:ext>
            </a:extLst>
          </p:cNvPr>
          <p:cNvSpPr>
            <a:spLocks noGrp="1"/>
          </p:cNvSpPr>
          <p:nvPr>
            <p:ph type="title"/>
          </p:nvPr>
        </p:nvSpPr>
        <p:spPr>
          <a:xfrm>
            <a:off x="457200" y="274638"/>
            <a:ext cx="5075701" cy="1128802"/>
          </a:xfrm>
        </p:spPr>
        <p:txBody>
          <a:bodyPr>
            <a:normAutofit/>
          </a:bodyPr>
          <a:lstStyle/>
          <a:p>
            <a:pPr algn="l"/>
            <a:r>
              <a:rPr lang="en-US" b="1">
                <a:solidFill>
                  <a:schemeClr val="bg1"/>
                </a:solidFill>
                <a:latin typeface="+mn-lt"/>
                <a:cs typeface="Calibri"/>
              </a:rPr>
              <a:t>Messenger Tips 101</a:t>
            </a:r>
          </a:p>
        </p:txBody>
      </p:sp>
      <p:sp>
        <p:nvSpPr>
          <p:cNvPr id="3" name="Content Placeholder 2">
            <a:extLst>
              <a:ext uri="{FF2B5EF4-FFF2-40B4-BE49-F238E27FC236}">
                <a16:creationId xmlns:a16="http://schemas.microsoft.com/office/drawing/2014/main" id="{09235626-B457-46E6-861E-48C7D37A4619}"/>
              </a:ext>
            </a:extLst>
          </p:cNvPr>
          <p:cNvSpPr>
            <a:spLocks noGrp="1"/>
          </p:cNvSpPr>
          <p:nvPr>
            <p:ph idx="1"/>
          </p:nvPr>
        </p:nvSpPr>
        <p:spPr>
          <a:xfrm>
            <a:off x="457200" y="1688853"/>
            <a:ext cx="8229600" cy="4525963"/>
          </a:xfrm>
        </p:spPr>
        <p:txBody>
          <a:bodyPr vert="horz" lIns="91440" tIns="45720" rIns="91440" bIns="45720" rtlCol="0" anchor="t">
            <a:normAutofit fontScale="92500" lnSpcReduction="20000"/>
          </a:bodyPr>
          <a:lstStyle/>
          <a:p>
            <a:pPr marL="0" indent="0">
              <a:buNone/>
            </a:pPr>
            <a:r>
              <a:rPr lang="en-US">
                <a:ea typeface="+mn-lt"/>
                <a:cs typeface="+mn-lt"/>
              </a:rPr>
              <a:t>Adults learn best when:</a:t>
            </a:r>
            <a:endParaRPr lang="en-US">
              <a:cs typeface="Calibri"/>
            </a:endParaRPr>
          </a:p>
          <a:p>
            <a:endParaRPr lang="en-US"/>
          </a:p>
          <a:p>
            <a:pPr lvl="1">
              <a:buFont typeface="Arial,Sans-Serif" panose="020B0604020202020204" pitchFamily="34" charset="0"/>
              <a:buChar char="•"/>
            </a:pPr>
            <a:r>
              <a:rPr lang="en-US" sz="3200">
                <a:ea typeface="+mn-lt"/>
                <a:cs typeface="+mn-lt"/>
              </a:rPr>
              <a:t>Their experiences and knowledge are recognized and built upon</a:t>
            </a:r>
          </a:p>
          <a:p>
            <a:pPr lvl="1">
              <a:buFont typeface="Arial,Sans-Serif" panose="020B0604020202020204" pitchFamily="34" charset="0"/>
              <a:buChar char="•"/>
            </a:pPr>
            <a:r>
              <a:rPr lang="en-US" sz="3200">
                <a:ea typeface="+mn-lt"/>
                <a:cs typeface="+mn-lt"/>
              </a:rPr>
              <a:t>They are provided opportunities to practice new learning</a:t>
            </a:r>
          </a:p>
          <a:p>
            <a:pPr lvl="1">
              <a:buFont typeface="Arial,Sans-Serif" panose="020B0604020202020204" pitchFamily="34" charset="0"/>
              <a:buChar char="•"/>
            </a:pPr>
            <a:r>
              <a:rPr lang="en-US" sz="3200">
                <a:ea typeface="+mn-lt"/>
                <a:cs typeface="+mn-lt"/>
              </a:rPr>
              <a:t>Connections are made between theory and practice</a:t>
            </a:r>
          </a:p>
          <a:p>
            <a:pPr lvl="1">
              <a:buFont typeface="Arial,Sans-Serif" panose="020B0604020202020204" pitchFamily="34" charset="0"/>
              <a:buChar char="•"/>
            </a:pPr>
            <a:r>
              <a:rPr lang="en-US" sz="3200">
                <a:ea typeface="+mn-lt"/>
                <a:cs typeface="+mn-lt"/>
              </a:rPr>
              <a:t>Feedback is strength-based, reinforcing what someone is doing well</a:t>
            </a:r>
            <a:endParaRPr lang="en-US"/>
          </a:p>
          <a:p>
            <a:pPr marL="457200" lvl="1" indent="0">
              <a:buNone/>
            </a:pPr>
            <a:endParaRPr lang="en-US">
              <a:cs typeface="Calibri"/>
            </a:endParaRPr>
          </a:p>
          <a:p>
            <a:endParaRPr lang="en-US">
              <a:cs typeface="Calibri"/>
            </a:endParaRPr>
          </a:p>
        </p:txBody>
      </p:sp>
      <p:pic>
        <p:nvPicPr>
          <p:cNvPr id="7" name="Picture 6" descr="A close up of a logo&#10;&#10;Description generated with very high confidence">
            <a:extLst>
              <a:ext uri="{FF2B5EF4-FFF2-40B4-BE49-F238E27FC236}">
                <a16:creationId xmlns:a16="http://schemas.microsoft.com/office/drawing/2014/main" id="{2124694C-4F38-4F4D-8286-CA14076B9E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348993" y="6038823"/>
            <a:ext cx="642211" cy="759788"/>
          </a:xfrm>
          <a:prstGeom prst="rect">
            <a:avLst/>
          </a:prstGeom>
        </p:spPr>
      </p:pic>
      <p:pic>
        <p:nvPicPr>
          <p:cNvPr id="8" name="Picture 8" descr="A picture containing vector graphics&#10;&#10;Description generated with high confidence">
            <a:extLst>
              <a:ext uri="{FF2B5EF4-FFF2-40B4-BE49-F238E27FC236}">
                <a16:creationId xmlns:a16="http://schemas.microsoft.com/office/drawing/2014/main" id="{AFCE1083-7C47-445E-8CE5-DD7FA0055E17}"/>
              </a:ext>
            </a:extLst>
          </p:cNvPr>
          <p:cNvPicPr>
            <a:picLocks noChangeAspect="1"/>
          </p:cNvPicPr>
          <p:nvPr/>
        </p:nvPicPr>
        <p:blipFill>
          <a:blip r:embed="rId4"/>
          <a:stretch>
            <a:fillRect/>
          </a:stretch>
        </p:blipFill>
        <p:spPr>
          <a:xfrm>
            <a:off x="6775999" y="190973"/>
            <a:ext cx="1823049" cy="2150521"/>
          </a:xfrm>
          <a:prstGeom prst="rect">
            <a:avLst/>
          </a:prstGeom>
        </p:spPr>
      </p:pic>
    </p:spTree>
    <p:extLst>
      <p:ext uri="{BB962C8B-B14F-4D97-AF65-F5344CB8AC3E}">
        <p14:creationId xmlns:p14="http://schemas.microsoft.com/office/powerpoint/2010/main" val="1544031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368CD1-D8B7-46D0-997B-485EDFBC94E8}"/>
              </a:ext>
            </a:extLst>
          </p:cNvPr>
          <p:cNvSpPr/>
          <p:nvPr/>
        </p:nvSpPr>
        <p:spPr>
          <a:xfrm>
            <a:off x="6973" y="-1347"/>
            <a:ext cx="7761951" cy="1286773"/>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0012" y="1746560"/>
            <a:ext cx="6481907" cy="4370427"/>
          </a:xfrm>
          <a:prstGeom prst="rect">
            <a:avLst/>
          </a:prstGeom>
          <a:noFill/>
        </p:spPr>
        <p:txBody>
          <a:bodyPr wrap="square" lIns="91440" tIns="45720" rIns="91440" bIns="45720" rtlCol="0" anchor="ctr">
            <a:spAutoFit/>
          </a:bodyPr>
          <a:lstStyle/>
          <a:p>
            <a:r>
              <a:rPr lang="en-US" sz="2000" b="1" dirty="0">
                <a:latin typeface="+mj-lt"/>
                <a:cs typeface="Calibri"/>
              </a:rPr>
              <a:t>Try to do one or more of the following! </a:t>
            </a:r>
          </a:p>
          <a:p>
            <a:endParaRPr lang="en-US" sz="2000" b="1" dirty="0">
              <a:latin typeface="+mj-lt"/>
              <a:cs typeface="Calibri"/>
            </a:endParaRPr>
          </a:p>
          <a:p>
            <a:pPr marL="457200" indent="-457200">
              <a:buFont typeface="Arial"/>
              <a:buChar char="•"/>
            </a:pPr>
            <a:r>
              <a:rPr lang="en-US" sz="2000" b="1" dirty="0">
                <a:latin typeface="+mj-lt"/>
                <a:cs typeface="Calibri"/>
              </a:rPr>
              <a:t>Talking, reading, and singing</a:t>
            </a:r>
            <a:r>
              <a:rPr lang="en-US" sz="2000" dirty="0">
                <a:latin typeface="+mj-lt"/>
                <a:cs typeface="Calibri"/>
              </a:rPr>
              <a:t> </a:t>
            </a:r>
            <a:r>
              <a:rPr lang="en-US" sz="2000" b="1" u="sng" dirty="0">
                <a:latin typeface="+mj-lt"/>
                <a:cs typeface="Calibri"/>
              </a:rPr>
              <a:t>from birth</a:t>
            </a:r>
            <a:r>
              <a:rPr lang="en-US" sz="2000" dirty="0">
                <a:latin typeface="+mj-lt"/>
                <a:cs typeface="Calibri"/>
              </a:rPr>
              <a:t> will help build a child's young brain and help prepare a child for kindergarten.</a:t>
            </a:r>
            <a:endParaRPr lang="en-US" sz="2000" dirty="0">
              <a:ea typeface="+mn-lt"/>
              <a:cs typeface="+mn-lt"/>
            </a:endParaRPr>
          </a:p>
          <a:p>
            <a:pPr marL="457200" indent="-457200">
              <a:buFont typeface="Arial"/>
              <a:buChar char="•"/>
            </a:pPr>
            <a:r>
              <a:rPr lang="en-US" sz="2000" b="1" dirty="0">
                <a:latin typeface="+mj-lt"/>
              </a:rPr>
              <a:t>Reading aloud to children has many benefits!</a:t>
            </a:r>
            <a:r>
              <a:rPr lang="en-US" sz="2000" dirty="0">
                <a:latin typeface="+mj-lt"/>
              </a:rPr>
              <a:t> It promotes physical contact, it can help spark imagination, it builds language and reading skills, it motivates children to love books, and it even increases attention span and memory!</a:t>
            </a:r>
            <a:endParaRPr lang="en-US" sz="2000" dirty="0">
              <a:latin typeface="+mj-lt"/>
              <a:cs typeface="Calibri"/>
            </a:endParaRPr>
          </a:p>
          <a:p>
            <a:pPr marL="457200" indent="-457200">
              <a:buFont typeface="Arial"/>
              <a:buChar char="•"/>
            </a:pPr>
            <a:r>
              <a:rPr lang="en-US" sz="2000" b="1" dirty="0">
                <a:cs typeface="Calibri"/>
              </a:rPr>
              <a:t>You are your baby's first teacher! </a:t>
            </a:r>
            <a:r>
              <a:rPr lang="en-US" sz="2000" dirty="0">
                <a:cs typeface="Calibri"/>
              </a:rPr>
              <a:t>You're the expert in your baby's life, and even the simple things you do each day (like talking together) is meaningful and impactful!</a:t>
            </a:r>
          </a:p>
          <a:p>
            <a:pPr marL="457200" indent="-457200">
              <a:buFont typeface="Arial"/>
              <a:buChar char="•"/>
            </a:pPr>
            <a:endParaRPr lang="en-US" dirty="0">
              <a:cs typeface="Calibri"/>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396984" y="5993628"/>
            <a:ext cx="628353" cy="734873"/>
          </a:xfrm>
          <a:prstGeom prst="rect">
            <a:avLst/>
          </a:prstGeom>
        </p:spPr>
      </p:pic>
      <p:pic>
        <p:nvPicPr>
          <p:cNvPr id="12" name="Picture 12" descr="A close up of an animal&#10;&#10;Description generated with very high confidence">
            <a:extLst>
              <a:ext uri="{FF2B5EF4-FFF2-40B4-BE49-F238E27FC236}">
                <a16:creationId xmlns:a16="http://schemas.microsoft.com/office/drawing/2014/main" id="{38A9A10D-F499-4EE1-A050-B5E5EA70E320}"/>
              </a:ext>
            </a:extLst>
          </p:cNvPr>
          <p:cNvPicPr>
            <a:picLocks noChangeAspect="1"/>
          </p:cNvPicPr>
          <p:nvPr/>
        </p:nvPicPr>
        <p:blipFill>
          <a:blip r:embed="rId4"/>
          <a:stretch>
            <a:fillRect/>
          </a:stretch>
        </p:blipFill>
        <p:spPr>
          <a:xfrm>
            <a:off x="6708475" y="2473754"/>
            <a:ext cx="2743200" cy="2974417"/>
          </a:xfrm>
          <a:prstGeom prst="rect">
            <a:avLst/>
          </a:prstGeom>
        </p:spPr>
      </p:pic>
      <p:sp>
        <p:nvSpPr>
          <p:cNvPr id="2" name="Title 1"/>
          <p:cNvSpPr>
            <a:spLocks noGrp="1"/>
          </p:cNvSpPr>
          <p:nvPr>
            <p:ph type="title"/>
          </p:nvPr>
        </p:nvSpPr>
        <p:spPr>
          <a:xfrm>
            <a:off x="-250889" y="126026"/>
            <a:ext cx="7886700" cy="994172"/>
          </a:xfrm>
        </p:spPr>
        <p:txBody>
          <a:bodyPr/>
          <a:lstStyle/>
          <a:p>
            <a:r>
              <a:rPr lang="en-US" b="1">
                <a:solidFill>
                  <a:schemeClr val="bg1"/>
                </a:solidFill>
                <a:latin typeface="+mn-lt"/>
              </a:rPr>
              <a:t>Key Messages for Families</a:t>
            </a:r>
            <a:endParaRPr lang="en-US" b="1">
              <a:solidFill>
                <a:schemeClr val="bg1"/>
              </a:solidFill>
              <a:latin typeface="+mn-lt"/>
              <a:cs typeface="Calibri"/>
            </a:endParaRPr>
          </a:p>
        </p:txBody>
      </p:sp>
      <p:sp>
        <p:nvSpPr>
          <p:cNvPr id="3" name="TextBox 2">
            <a:extLst>
              <a:ext uri="{FF2B5EF4-FFF2-40B4-BE49-F238E27FC236}">
                <a16:creationId xmlns:a16="http://schemas.microsoft.com/office/drawing/2014/main" id="{85D88F01-0345-4D5A-8D47-00E74C7B6580}"/>
              </a:ext>
            </a:extLst>
          </p:cNvPr>
          <p:cNvSpPr txBox="1"/>
          <p:nvPr/>
        </p:nvSpPr>
        <p:spPr>
          <a:xfrm>
            <a:off x="2643" y="6583152"/>
            <a:ext cx="79626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hlinkClick r:id="rId5"/>
              </a:rPr>
              <a:t>https://www2.ed.gov/documents/early-learning/talk-read-sing/bilingual-en.pdf</a:t>
            </a:r>
            <a:endParaRPr lang="en-US" sz="1200">
              <a:cs typeface="Calibri"/>
            </a:endParaRPr>
          </a:p>
        </p:txBody>
      </p:sp>
    </p:spTree>
    <p:extLst>
      <p:ext uri="{BB962C8B-B14F-4D97-AF65-F5344CB8AC3E}">
        <p14:creationId xmlns:p14="http://schemas.microsoft.com/office/powerpoint/2010/main" val="2010618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clipart&#10;&#10;Description automatically generated">
            <a:extLst>
              <a:ext uri="{FF2B5EF4-FFF2-40B4-BE49-F238E27FC236}">
                <a16:creationId xmlns:a16="http://schemas.microsoft.com/office/drawing/2014/main" id="{C212E474-E478-4BFE-8A22-644E8DE79AC3}"/>
              </a:ext>
            </a:extLst>
          </p:cNvPr>
          <p:cNvPicPr>
            <a:picLocks noChangeAspect="1"/>
          </p:cNvPicPr>
          <p:nvPr/>
        </p:nvPicPr>
        <p:blipFill>
          <a:blip r:embed="rId3"/>
          <a:stretch>
            <a:fillRect/>
          </a:stretch>
        </p:blipFill>
        <p:spPr>
          <a:xfrm>
            <a:off x="5798568" y="2642738"/>
            <a:ext cx="3225919" cy="3211542"/>
          </a:xfrm>
          <a:prstGeom prst="rect">
            <a:avLst/>
          </a:prstGeom>
        </p:spPr>
      </p:pic>
      <p:sp>
        <p:nvSpPr>
          <p:cNvPr id="5" name="Rectangle 4">
            <a:extLst>
              <a:ext uri="{FF2B5EF4-FFF2-40B4-BE49-F238E27FC236}">
                <a16:creationId xmlns:a16="http://schemas.microsoft.com/office/drawing/2014/main" id="{50368CD1-D8B7-46D0-997B-485EDFBC94E8}"/>
              </a:ext>
            </a:extLst>
          </p:cNvPr>
          <p:cNvSpPr/>
          <p:nvPr/>
        </p:nvSpPr>
        <p:spPr>
          <a:xfrm>
            <a:off x="6973" y="-1347"/>
            <a:ext cx="7761951" cy="1286773"/>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0012" y="1537271"/>
            <a:ext cx="6481907" cy="4789003"/>
          </a:xfrm>
          <a:prstGeom prst="rect">
            <a:avLst/>
          </a:prstGeom>
          <a:noFill/>
        </p:spPr>
        <p:txBody>
          <a:bodyPr wrap="square" lIns="91440" tIns="45720" rIns="91440" bIns="45720" rtlCol="0" anchor="ctr">
            <a:spAutoFit/>
          </a:bodyPr>
          <a:lstStyle/>
          <a:p>
            <a:r>
              <a:rPr lang="en-US" sz="2800" b="1">
                <a:latin typeface="+mj-lt"/>
                <a:cs typeface="Calibri"/>
              </a:rPr>
              <a:t>Try to do one or more of the following! </a:t>
            </a:r>
          </a:p>
          <a:p>
            <a:endParaRPr lang="en-US" sz="2800" b="1">
              <a:latin typeface="+mj-lt"/>
              <a:cs typeface="Calibri"/>
            </a:endParaRPr>
          </a:p>
          <a:p>
            <a:pPr marL="457200" indent="-457200">
              <a:buFont typeface="Arial"/>
              <a:buChar char="•"/>
            </a:pPr>
            <a:r>
              <a:rPr lang="en-US" sz="2800">
                <a:latin typeface="+mj-lt"/>
              </a:rPr>
              <a:t>Any moment into a </a:t>
            </a:r>
            <a:r>
              <a:rPr lang="en-US" sz="2800" b="1">
                <a:latin typeface="+mj-lt"/>
              </a:rPr>
              <a:t>meaningful learning opportunity</a:t>
            </a:r>
            <a:r>
              <a:rPr lang="en-US" sz="2800">
                <a:latin typeface="+mj-lt"/>
              </a:rPr>
              <a:t>.</a:t>
            </a:r>
            <a:endParaRPr lang="en-US" sz="2800" b="1">
              <a:latin typeface="+mj-lt"/>
              <a:cs typeface="Calibri"/>
            </a:endParaRPr>
          </a:p>
          <a:p>
            <a:pPr marL="457200" indent="-457200">
              <a:lnSpc>
                <a:spcPct val="90000"/>
              </a:lnSpc>
              <a:spcBef>
                <a:spcPct val="20000"/>
              </a:spcBef>
              <a:buFont typeface="Arial"/>
              <a:buChar char="•"/>
            </a:pPr>
            <a:r>
              <a:rPr lang="en-US" sz="2800" b="1">
                <a:latin typeface="+mj-lt"/>
                <a:cs typeface="Calibri"/>
              </a:rPr>
              <a:t>Encourage bilingualism</a:t>
            </a:r>
            <a:r>
              <a:rPr lang="en-US" sz="2800">
                <a:latin typeface="+mj-lt"/>
                <a:cs typeface="Calibri"/>
              </a:rPr>
              <a:t>! Children who learn more than one language have more active and flexible brains. Try a picture walk!</a:t>
            </a:r>
          </a:p>
          <a:p>
            <a:pPr marL="457200" indent="-457200">
              <a:lnSpc>
                <a:spcPct val="90000"/>
              </a:lnSpc>
              <a:spcBef>
                <a:spcPct val="20000"/>
              </a:spcBef>
              <a:buFont typeface="Arial"/>
              <a:buChar char="•"/>
            </a:pPr>
            <a:r>
              <a:rPr lang="en-US" sz="2800" b="1">
                <a:latin typeface="+mj-lt"/>
                <a:cs typeface="Calibri"/>
              </a:rPr>
              <a:t>Every child develops at their own pace. </a:t>
            </a:r>
            <a:r>
              <a:rPr lang="en-US" sz="2800">
                <a:latin typeface="+mj-lt"/>
                <a:cs typeface="Calibri"/>
              </a:rPr>
              <a:t>Meet your child where they are! </a:t>
            </a:r>
          </a:p>
          <a:p>
            <a:pPr marL="457200" indent="-457200">
              <a:lnSpc>
                <a:spcPct val="90000"/>
              </a:lnSpc>
              <a:spcBef>
                <a:spcPct val="20000"/>
              </a:spcBef>
              <a:buFont typeface="Arial"/>
              <a:buChar char="•"/>
            </a:pPr>
            <a:r>
              <a:rPr lang="en-US" sz="2800" b="1">
                <a:cs typeface="Calibri"/>
              </a:rPr>
              <a:t>Acknowledge families' strengths</a:t>
            </a:r>
            <a:r>
              <a:rPr lang="en-US" sz="2800">
                <a:cs typeface="Calibri"/>
              </a:rPr>
              <a:t>. </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727" t="21515" r="51970" b="23714"/>
          <a:stretch/>
        </p:blipFill>
        <p:spPr>
          <a:xfrm>
            <a:off x="8396984" y="5993628"/>
            <a:ext cx="628353" cy="734873"/>
          </a:xfrm>
          <a:prstGeom prst="rect">
            <a:avLst/>
          </a:prstGeom>
        </p:spPr>
      </p:pic>
      <p:sp>
        <p:nvSpPr>
          <p:cNvPr id="2" name="Title 1"/>
          <p:cNvSpPr>
            <a:spLocks noGrp="1"/>
          </p:cNvSpPr>
          <p:nvPr>
            <p:ph type="title"/>
          </p:nvPr>
        </p:nvSpPr>
        <p:spPr>
          <a:xfrm>
            <a:off x="-250889" y="126026"/>
            <a:ext cx="7886700" cy="994172"/>
          </a:xfrm>
        </p:spPr>
        <p:txBody>
          <a:bodyPr/>
          <a:lstStyle/>
          <a:p>
            <a:r>
              <a:rPr lang="en-US" b="1">
                <a:solidFill>
                  <a:schemeClr val="bg1"/>
                </a:solidFill>
                <a:latin typeface="+mn-lt"/>
              </a:rPr>
              <a:t>Key Messages for Families</a:t>
            </a:r>
            <a:endParaRPr lang="en-US" b="1">
              <a:solidFill>
                <a:schemeClr val="bg1"/>
              </a:solidFill>
              <a:latin typeface="+mn-lt"/>
              <a:cs typeface="Calibri"/>
            </a:endParaRPr>
          </a:p>
        </p:txBody>
      </p:sp>
      <p:sp>
        <p:nvSpPr>
          <p:cNvPr id="3" name="TextBox 2">
            <a:extLst>
              <a:ext uri="{FF2B5EF4-FFF2-40B4-BE49-F238E27FC236}">
                <a16:creationId xmlns:a16="http://schemas.microsoft.com/office/drawing/2014/main" id="{85D88F01-0345-4D5A-8D47-00E74C7B6580}"/>
              </a:ext>
            </a:extLst>
          </p:cNvPr>
          <p:cNvSpPr txBox="1"/>
          <p:nvPr/>
        </p:nvSpPr>
        <p:spPr>
          <a:xfrm>
            <a:off x="2643" y="6583152"/>
            <a:ext cx="79626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hlinkClick r:id="rId5"/>
              </a:rPr>
              <a:t>https://www2.ed.gov/documents/early-learning/talk-read-sing/bilingual-en.pdf</a:t>
            </a:r>
            <a:endParaRPr lang="en-US" sz="1200">
              <a:cs typeface="Calibri"/>
            </a:endParaRPr>
          </a:p>
        </p:txBody>
      </p:sp>
    </p:spTree>
    <p:extLst>
      <p:ext uri="{BB962C8B-B14F-4D97-AF65-F5344CB8AC3E}">
        <p14:creationId xmlns:p14="http://schemas.microsoft.com/office/powerpoint/2010/main" val="1143161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97DBB4-9D27-4406-8046-736C7B8C009A}"/>
              </a:ext>
            </a:extLst>
          </p:cNvPr>
          <p:cNvSpPr/>
          <p:nvPr/>
        </p:nvSpPr>
        <p:spPr>
          <a:xfrm>
            <a:off x="-4750" y="5067"/>
            <a:ext cx="9143946" cy="1303804"/>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E7EBA85-84EB-4B0A-9F84-1BD230F704CA}"/>
              </a:ext>
            </a:extLst>
          </p:cNvPr>
          <p:cNvSpPr>
            <a:spLocks noGrp="1"/>
          </p:cNvSpPr>
          <p:nvPr>
            <p:ph type="title"/>
          </p:nvPr>
        </p:nvSpPr>
        <p:spPr>
          <a:xfrm>
            <a:off x="241244" y="161333"/>
            <a:ext cx="8703582" cy="994172"/>
          </a:xfrm>
        </p:spPr>
        <p:txBody>
          <a:bodyPr>
            <a:noAutofit/>
          </a:bodyPr>
          <a:lstStyle/>
          <a:p>
            <a:pPr algn="l"/>
            <a:r>
              <a:rPr lang="en-US" sz="3600" b="1">
                <a:solidFill>
                  <a:schemeClr val="bg1"/>
                </a:solidFill>
                <a:latin typeface="+mn-lt"/>
              </a:rPr>
              <a:t>Trusted Messengers in Action </a:t>
            </a:r>
            <a:endParaRPr lang="en-US" sz="3600">
              <a:solidFill>
                <a:schemeClr val="bg1"/>
              </a:solidFill>
            </a:endParaRPr>
          </a:p>
        </p:txBody>
      </p:sp>
    </p:spTree>
    <p:extLst>
      <p:ext uri="{BB962C8B-B14F-4D97-AF65-F5344CB8AC3E}">
        <p14:creationId xmlns:p14="http://schemas.microsoft.com/office/powerpoint/2010/main" val="960202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7A72CC-0EFA-4C3D-A3DA-565117C4E286}"/>
              </a:ext>
            </a:extLst>
          </p:cNvPr>
          <p:cNvSpPr/>
          <p:nvPr/>
        </p:nvSpPr>
        <p:spPr>
          <a:xfrm>
            <a:off x="-4750" y="5067"/>
            <a:ext cx="9143946" cy="1303804"/>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0F996-8F3F-4593-8C68-B791D4023029}"/>
              </a:ext>
            </a:extLst>
          </p:cNvPr>
          <p:cNvSpPr>
            <a:spLocks noGrp="1"/>
          </p:cNvSpPr>
          <p:nvPr>
            <p:ph type="title"/>
          </p:nvPr>
        </p:nvSpPr>
        <p:spPr>
          <a:xfrm>
            <a:off x="257908" y="79769"/>
            <a:ext cx="8729761" cy="1128802"/>
          </a:xfrm>
        </p:spPr>
        <p:txBody>
          <a:bodyPr>
            <a:normAutofit/>
          </a:bodyPr>
          <a:lstStyle/>
          <a:p>
            <a:pPr algn="l"/>
            <a:r>
              <a:rPr lang="en-US" b="1">
                <a:solidFill>
                  <a:schemeClr val="bg1"/>
                </a:solidFill>
                <a:latin typeface="+mn-lt"/>
                <a:cs typeface="Calibri"/>
              </a:rPr>
              <a:t>[CITY's] Trusted Messengers</a:t>
            </a:r>
            <a:endParaRPr lang="en-US" b="1">
              <a:solidFill>
                <a:schemeClr val="bg1"/>
              </a:solidFill>
              <a:cs typeface="Calibri"/>
            </a:endParaRPr>
          </a:p>
        </p:txBody>
      </p:sp>
      <p:sp>
        <p:nvSpPr>
          <p:cNvPr id="4" name="Rectangle 3">
            <a:extLst>
              <a:ext uri="{FF2B5EF4-FFF2-40B4-BE49-F238E27FC236}">
                <a16:creationId xmlns:a16="http://schemas.microsoft.com/office/drawing/2014/main" id="{55C899D2-5FCC-4ED9-B6B5-F6B37C609F6B}"/>
              </a:ext>
            </a:extLst>
          </p:cNvPr>
          <p:cNvSpPr/>
          <p:nvPr/>
        </p:nvSpPr>
        <p:spPr>
          <a:xfrm>
            <a:off x="508944" y="1712109"/>
            <a:ext cx="8239331" cy="4633932"/>
          </a:xfrm>
          <a:prstGeom prst="rect">
            <a:avLst/>
          </a:prstGeom>
          <a:solidFill>
            <a:schemeClr val="bg1">
              <a:lumMod val="95000"/>
            </a:schemeClr>
          </a:solidFill>
          <a:ln>
            <a:solidFill>
              <a:schemeClr val="bg1">
                <a:lumMod val="9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4800" b="1">
                <a:cs typeface="Calibri"/>
              </a:rPr>
              <a:t>How have you engaged with families previously as part of your everyday workflow?</a:t>
            </a:r>
          </a:p>
          <a:p>
            <a:pPr algn="ctr"/>
            <a:br>
              <a:rPr lang="en-US" sz="4800" b="1">
                <a:cs typeface="Calibri"/>
              </a:rPr>
            </a:br>
            <a:r>
              <a:rPr lang="en-US" sz="4800" b="1">
                <a:cs typeface="Calibri"/>
              </a:rPr>
              <a:t>What was that like? </a:t>
            </a:r>
          </a:p>
        </p:txBody>
      </p:sp>
    </p:spTree>
    <p:extLst>
      <p:ext uri="{BB962C8B-B14F-4D97-AF65-F5344CB8AC3E}">
        <p14:creationId xmlns:p14="http://schemas.microsoft.com/office/powerpoint/2010/main" val="2950510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7A72CC-0EFA-4C3D-A3DA-565117C4E286}"/>
              </a:ext>
            </a:extLst>
          </p:cNvPr>
          <p:cNvSpPr/>
          <p:nvPr/>
        </p:nvSpPr>
        <p:spPr>
          <a:xfrm>
            <a:off x="-4750" y="5067"/>
            <a:ext cx="9143946" cy="1303804"/>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0F996-8F3F-4593-8C68-B791D4023029}"/>
              </a:ext>
            </a:extLst>
          </p:cNvPr>
          <p:cNvSpPr>
            <a:spLocks noGrp="1"/>
          </p:cNvSpPr>
          <p:nvPr>
            <p:ph type="title"/>
          </p:nvPr>
        </p:nvSpPr>
        <p:spPr>
          <a:xfrm>
            <a:off x="257908" y="79769"/>
            <a:ext cx="8729761" cy="1128802"/>
          </a:xfrm>
        </p:spPr>
        <p:txBody>
          <a:bodyPr>
            <a:normAutofit/>
          </a:bodyPr>
          <a:lstStyle/>
          <a:p>
            <a:pPr algn="l"/>
            <a:r>
              <a:rPr lang="en-US" b="1">
                <a:solidFill>
                  <a:schemeClr val="bg1"/>
                </a:solidFill>
                <a:latin typeface="+mn-lt"/>
                <a:cs typeface="Calibri"/>
              </a:rPr>
              <a:t>[CITY's] Trusted Messengers</a:t>
            </a:r>
            <a:endParaRPr lang="en-US" b="1">
              <a:solidFill>
                <a:schemeClr val="bg1"/>
              </a:solidFill>
              <a:cs typeface="Calibri"/>
            </a:endParaRPr>
          </a:p>
        </p:txBody>
      </p:sp>
      <p:sp>
        <p:nvSpPr>
          <p:cNvPr id="3" name="TextBox 2">
            <a:extLst>
              <a:ext uri="{FF2B5EF4-FFF2-40B4-BE49-F238E27FC236}">
                <a16:creationId xmlns:a16="http://schemas.microsoft.com/office/drawing/2014/main" id="{425CBA2E-52CE-4087-86B6-4557B71CD79A}"/>
              </a:ext>
            </a:extLst>
          </p:cNvPr>
          <p:cNvSpPr txBox="1"/>
          <p:nvPr/>
        </p:nvSpPr>
        <p:spPr>
          <a:xfrm>
            <a:off x="1846937" y="1431542"/>
            <a:ext cx="55197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TYPE OF TRUSTED MESSENGER</a:t>
            </a:r>
            <a:endParaRPr lang="en-US"/>
          </a:p>
        </p:txBody>
      </p:sp>
      <p:sp>
        <p:nvSpPr>
          <p:cNvPr id="4" name="Rectangle 3">
            <a:extLst>
              <a:ext uri="{FF2B5EF4-FFF2-40B4-BE49-F238E27FC236}">
                <a16:creationId xmlns:a16="http://schemas.microsoft.com/office/drawing/2014/main" id="{55C899D2-5FCC-4ED9-B6B5-F6B37C609F6B}"/>
              </a:ext>
            </a:extLst>
          </p:cNvPr>
          <p:cNvSpPr/>
          <p:nvPr/>
        </p:nvSpPr>
        <p:spPr>
          <a:xfrm>
            <a:off x="494567" y="2014034"/>
            <a:ext cx="8239331" cy="4633932"/>
          </a:xfrm>
          <a:prstGeom prst="rect">
            <a:avLst/>
          </a:prstGeom>
          <a:solidFill>
            <a:schemeClr val="bg1">
              <a:lumMod val="95000"/>
            </a:schemeClr>
          </a:solidFill>
          <a:ln>
            <a:solidFill>
              <a:schemeClr val="bg1">
                <a:lumMod val="9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en-US" sz="2800" b="1">
                <a:cs typeface="Calibri"/>
              </a:rPr>
              <a:t>TIP: </a:t>
            </a:r>
            <a:r>
              <a:rPr lang="en-US" sz="2800">
                <a:cs typeface="Calibri"/>
              </a:rPr>
              <a:t>ACTIONS TYPE OF TRUSTED MESSENGER CAN TAKE</a:t>
            </a:r>
          </a:p>
          <a:p>
            <a:endParaRPr lang="en-US" sz="2800">
              <a:cs typeface="Calibri"/>
            </a:endParaRPr>
          </a:p>
          <a:p>
            <a:r>
              <a:rPr lang="en-US" sz="2800" i="1">
                <a:cs typeface="Calibri"/>
              </a:rPr>
              <a:t>Example: </a:t>
            </a:r>
            <a:r>
              <a:rPr lang="en-US" sz="2800">
                <a:cs typeface="Calibri"/>
              </a:rPr>
              <a:t>EXAMPLE OF THE ACTION </a:t>
            </a:r>
          </a:p>
          <a:p>
            <a:endParaRPr lang="en-US" sz="2800">
              <a:cs typeface="Calibri"/>
            </a:endParaRPr>
          </a:p>
          <a:p>
            <a:r>
              <a:rPr lang="en-US" sz="2800" i="1">
                <a:cs typeface="Calibri"/>
              </a:rPr>
              <a:t>If possible, get a video of the trusted messenger interaction occurring. </a:t>
            </a:r>
            <a:endParaRPr lang="en-US"/>
          </a:p>
        </p:txBody>
      </p:sp>
    </p:spTree>
    <p:extLst>
      <p:ext uri="{BB962C8B-B14F-4D97-AF65-F5344CB8AC3E}">
        <p14:creationId xmlns:p14="http://schemas.microsoft.com/office/powerpoint/2010/main" val="626918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077199" y="4953000"/>
            <a:ext cx="1057275"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33182" y="4941618"/>
            <a:ext cx="2628120" cy="709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3E77C21-1B55-45C1-A3E2-15AA4179A4D8}"/>
              </a:ext>
            </a:extLst>
          </p:cNvPr>
          <p:cNvSpPr txBox="1"/>
          <p:nvPr/>
        </p:nvSpPr>
        <p:spPr>
          <a:xfrm>
            <a:off x="2927037" y="5647426"/>
            <a:ext cx="327953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cs typeface="Calibri"/>
              </a:rPr>
              <a:t>TRAINER NAME</a:t>
            </a:r>
            <a:endParaRPr lang="en-US"/>
          </a:p>
          <a:p>
            <a:pPr algn="ctr"/>
            <a:r>
              <a:rPr lang="en-US" sz="2000">
                <a:cs typeface="Calibri"/>
              </a:rPr>
              <a:t>ORGANIZATION</a:t>
            </a:r>
            <a:endParaRPr lang="en-US"/>
          </a:p>
        </p:txBody>
      </p:sp>
      <p:pic>
        <p:nvPicPr>
          <p:cNvPr id="22" name="Picture 21">
            <a:extLst>
              <a:ext uri="{FF2B5EF4-FFF2-40B4-BE49-F238E27FC236}">
                <a16:creationId xmlns:a16="http://schemas.microsoft.com/office/drawing/2014/main" id="{2F1DA532-658F-46E3-BD96-A841528F15BC}"/>
              </a:ext>
            </a:extLst>
          </p:cNvPr>
          <p:cNvPicPr>
            <a:picLocks noChangeAspect="1"/>
          </p:cNvPicPr>
          <p:nvPr/>
        </p:nvPicPr>
        <p:blipFill rotWithShape="1">
          <a:blip r:embed="rId3"/>
          <a:srcRect t="7119" b="14259"/>
          <a:stretch/>
        </p:blipFill>
        <p:spPr>
          <a:xfrm flipH="1">
            <a:off x="0" y="1004012"/>
            <a:ext cx="9129623" cy="4386335"/>
          </a:xfrm>
          <a:prstGeom prst="rect">
            <a:avLst/>
          </a:prstGeom>
        </p:spPr>
      </p:pic>
      <p:sp>
        <p:nvSpPr>
          <p:cNvPr id="23" name="Rectangle 22">
            <a:extLst>
              <a:ext uri="{FF2B5EF4-FFF2-40B4-BE49-F238E27FC236}">
                <a16:creationId xmlns:a16="http://schemas.microsoft.com/office/drawing/2014/main" id="{005E6F6F-ED7C-4BAD-8C19-738445FDFA9F}"/>
              </a:ext>
            </a:extLst>
          </p:cNvPr>
          <p:cNvSpPr/>
          <p:nvPr/>
        </p:nvSpPr>
        <p:spPr>
          <a:xfrm>
            <a:off x="381001" y="408228"/>
            <a:ext cx="4511767" cy="3234858"/>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594B3EF1-E989-4F06-A2C4-62CD9AA470A9}"/>
              </a:ext>
            </a:extLst>
          </p:cNvPr>
          <p:cNvSpPr txBox="1">
            <a:spLocks/>
          </p:cNvSpPr>
          <p:nvPr/>
        </p:nvSpPr>
        <p:spPr>
          <a:xfrm>
            <a:off x="637176" y="764584"/>
            <a:ext cx="425413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a:solidFill>
                  <a:schemeClr val="bg1"/>
                </a:solidFill>
              </a:rPr>
              <a:t>Talking is Teaching</a:t>
            </a:r>
          </a:p>
        </p:txBody>
      </p:sp>
      <p:sp>
        <p:nvSpPr>
          <p:cNvPr id="25" name="Text Placeholder 2">
            <a:extLst>
              <a:ext uri="{FF2B5EF4-FFF2-40B4-BE49-F238E27FC236}">
                <a16:creationId xmlns:a16="http://schemas.microsoft.com/office/drawing/2014/main" id="{22C4FD32-F165-4EF2-87FA-33E1F6A9B05E}"/>
              </a:ext>
            </a:extLst>
          </p:cNvPr>
          <p:cNvSpPr txBox="1">
            <a:spLocks/>
          </p:cNvSpPr>
          <p:nvPr/>
        </p:nvSpPr>
        <p:spPr>
          <a:xfrm>
            <a:off x="533401" y="1887239"/>
            <a:ext cx="4038599" cy="1489654"/>
          </a:xfrm>
          <a:prstGeom prst="rect">
            <a:avLst/>
          </a:prstGeom>
        </p:spPr>
        <p:txBody>
          <a:bodyPr vert="horz" lIns="91440" tIns="45720" rIns="91440" bIns="45720" rtlCol="0" anchor="t">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77800"/>
            <a:r>
              <a:rPr lang="en-US">
                <a:solidFill>
                  <a:schemeClr val="bg1"/>
                </a:solidFill>
                <a:cs typeface="Calibri"/>
              </a:rPr>
              <a:t>Virtual Training for NAME OF VOLUNTEERS</a:t>
            </a:r>
          </a:p>
        </p:txBody>
      </p:sp>
    </p:spTree>
    <p:extLst>
      <p:ext uri="{BB962C8B-B14F-4D97-AF65-F5344CB8AC3E}">
        <p14:creationId xmlns:p14="http://schemas.microsoft.com/office/powerpoint/2010/main" val="2251451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logo&#10;&#10;Description generated with very high confidence">
            <a:extLst>
              <a:ext uri="{FF2B5EF4-FFF2-40B4-BE49-F238E27FC236}">
                <a16:creationId xmlns:a16="http://schemas.microsoft.com/office/drawing/2014/main" id="{364D6777-1589-40F1-BCBA-69629208A3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361218" y="6063272"/>
            <a:ext cx="629986" cy="735339"/>
          </a:xfrm>
          <a:prstGeom prst="rect">
            <a:avLst/>
          </a:prstGeom>
        </p:spPr>
      </p:pic>
      <p:sp>
        <p:nvSpPr>
          <p:cNvPr id="8" name="Rectangle 7">
            <a:extLst>
              <a:ext uri="{FF2B5EF4-FFF2-40B4-BE49-F238E27FC236}">
                <a16:creationId xmlns:a16="http://schemas.microsoft.com/office/drawing/2014/main" id="{F8DB42C7-41C0-4C4E-97E9-A188C644C395}"/>
              </a:ext>
            </a:extLst>
          </p:cNvPr>
          <p:cNvSpPr/>
          <p:nvPr/>
        </p:nvSpPr>
        <p:spPr>
          <a:xfrm>
            <a:off x="-7404" y="156804"/>
            <a:ext cx="4785838" cy="1143000"/>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01362-F22D-4660-A69F-ED814DA47122}"/>
              </a:ext>
            </a:extLst>
          </p:cNvPr>
          <p:cNvSpPr>
            <a:spLocks noGrp="1"/>
          </p:cNvSpPr>
          <p:nvPr>
            <p:ph type="title"/>
          </p:nvPr>
        </p:nvSpPr>
        <p:spPr>
          <a:xfrm>
            <a:off x="-88043" y="427046"/>
            <a:ext cx="4506686" cy="970555"/>
          </a:xfrm>
        </p:spPr>
        <p:txBody>
          <a:bodyPr>
            <a:normAutofit fontScale="90000"/>
          </a:bodyPr>
          <a:lstStyle/>
          <a:p>
            <a:r>
              <a:rPr lang="en-US" b="1">
                <a:solidFill>
                  <a:schemeClr val="bg1"/>
                </a:solidFill>
                <a:cs typeface="Calibri"/>
              </a:rPr>
              <a:t>Your tools</a:t>
            </a:r>
            <a:br>
              <a:rPr lang="en-US" b="1">
                <a:solidFill>
                  <a:schemeClr val="bg1"/>
                </a:solidFill>
                <a:cs typeface="Calibri"/>
              </a:rPr>
            </a:br>
            <a:r>
              <a:rPr lang="en-US" sz="3000">
                <a:solidFill>
                  <a:schemeClr val="bg1"/>
                </a:solidFill>
                <a:cs typeface="Calibri"/>
              </a:rPr>
              <a:t> </a:t>
            </a:r>
            <a:endParaRPr lang="en-US" sz="3000">
              <a:solidFill>
                <a:schemeClr val="bg1"/>
              </a:solidFill>
            </a:endParaRPr>
          </a:p>
        </p:txBody>
      </p:sp>
      <p:sp>
        <p:nvSpPr>
          <p:cNvPr id="3" name="TextBox 2">
            <a:extLst>
              <a:ext uri="{FF2B5EF4-FFF2-40B4-BE49-F238E27FC236}">
                <a16:creationId xmlns:a16="http://schemas.microsoft.com/office/drawing/2014/main" id="{9CE94617-7CF7-4705-98C4-507FF94DA263}"/>
              </a:ext>
            </a:extLst>
          </p:cNvPr>
          <p:cNvSpPr txBox="1"/>
          <p:nvPr/>
        </p:nvSpPr>
        <p:spPr>
          <a:xfrm>
            <a:off x="1532627" y="3329796"/>
            <a:ext cx="75452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t>INSERT PHOTOS OF TOOLS</a:t>
            </a:r>
          </a:p>
        </p:txBody>
      </p:sp>
    </p:spTree>
    <p:extLst>
      <p:ext uri="{BB962C8B-B14F-4D97-AF65-F5344CB8AC3E}">
        <p14:creationId xmlns:p14="http://schemas.microsoft.com/office/powerpoint/2010/main" val="2900940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logo&#10;&#10;Description generated with very high confidence">
            <a:extLst>
              <a:ext uri="{FF2B5EF4-FFF2-40B4-BE49-F238E27FC236}">
                <a16:creationId xmlns:a16="http://schemas.microsoft.com/office/drawing/2014/main" id="{364D6777-1589-40F1-BCBA-69629208A3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361218" y="6063272"/>
            <a:ext cx="629986" cy="735339"/>
          </a:xfrm>
          <a:prstGeom prst="rect">
            <a:avLst/>
          </a:prstGeom>
        </p:spPr>
      </p:pic>
      <p:sp>
        <p:nvSpPr>
          <p:cNvPr id="8" name="Rectangle 7">
            <a:extLst>
              <a:ext uri="{FF2B5EF4-FFF2-40B4-BE49-F238E27FC236}">
                <a16:creationId xmlns:a16="http://schemas.microsoft.com/office/drawing/2014/main" id="{F8DB42C7-41C0-4C4E-97E9-A188C644C395}"/>
              </a:ext>
            </a:extLst>
          </p:cNvPr>
          <p:cNvSpPr/>
          <p:nvPr/>
        </p:nvSpPr>
        <p:spPr>
          <a:xfrm>
            <a:off x="0" y="1572768"/>
            <a:ext cx="9185309" cy="3346704"/>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01362-F22D-4660-A69F-ED814DA47122}"/>
              </a:ext>
            </a:extLst>
          </p:cNvPr>
          <p:cNvSpPr>
            <a:spLocks noGrp="1"/>
          </p:cNvSpPr>
          <p:nvPr>
            <p:ph type="title"/>
          </p:nvPr>
        </p:nvSpPr>
        <p:spPr>
          <a:xfrm>
            <a:off x="250398" y="2775219"/>
            <a:ext cx="8934911" cy="941801"/>
          </a:xfrm>
        </p:spPr>
        <p:txBody>
          <a:bodyPr>
            <a:noAutofit/>
          </a:bodyPr>
          <a:lstStyle/>
          <a:p>
            <a:r>
              <a:rPr lang="en-US" sz="8000" b="1" dirty="0">
                <a:solidFill>
                  <a:schemeClr val="bg1"/>
                </a:solidFill>
                <a:latin typeface="+mn-lt"/>
                <a:cs typeface="Calibri"/>
              </a:rPr>
              <a:t>Activity</a:t>
            </a:r>
            <a:endParaRPr lang="en-US" sz="6600" b="1" dirty="0">
              <a:solidFill>
                <a:schemeClr val="bg1"/>
              </a:solidFill>
              <a:latin typeface="+mn-lt"/>
            </a:endParaRPr>
          </a:p>
        </p:txBody>
      </p:sp>
    </p:spTree>
    <p:extLst>
      <p:ext uri="{BB962C8B-B14F-4D97-AF65-F5344CB8AC3E}">
        <p14:creationId xmlns:p14="http://schemas.microsoft.com/office/powerpoint/2010/main" val="1708739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logo&#10;&#10;Description generated with very high confidence">
            <a:extLst>
              <a:ext uri="{FF2B5EF4-FFF2-40B4-BE49-F238E27FC236}">
                <a16:creationId xmlns:a16="http://schemas.microsoft.com/office/drawing/2014/main" id="{364D6777-1589-40F1-BCBA-69629208A3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361218" y="6063272"/>
            <a:ext cx="629986" cy="735339"/>
          </a:xfrm>
          <a:prstGeom prst="rect">
            <a:avLst/>
          </a:prstGeom>
        </p:spPr>
      </p:pic>
      <p:pic>
        <p:nvPicPr>
          <p:cNvPr id="6" name="Picture 9" descr="A screenshot of a cell phone&#10;&#10;Description automatically generated">
            <a:extLst>
              <a:ext uri="{FF2B5EF4-FFF2-40B4-BE49-F238E27FC236}">
                <a16:creationId xmlns:a16="http://schemas.microsoft.com/office/drawing/2014/main" id="{411EC22F-B3AF-4B51-9C94-0ED4BB18E5E2}"/>
              </a:ext>
            </a:extLst>
          </p:cNvPr>
          <p:cNvPicPr>
            <a:picLocks noChangeAspect="1"/>
          </p:cNvPicPr>
          <p:nvPr/>
        </p:nvPicPr>
        <p:blipFill>
          <a:blip r:embed="rId4"/>
          <a:stretch>
            <a:fillRect/>
          </a:stretch>
        </p:blipFill>
        <p:spPr>
          <a:xfrm rot="1020000">
            <a:off x="5914300" y="2130871"/>
            <a:ext cx="3252338" cy="3985763"/>
          </a:xfrm>
          <a:prstGeom prst="rect">
            <a:avLst/>
          </a:prstGeom>
        </p:spPr>
      </p:pic>
      <p:sp>
        <p:nvSpPr>
          <p:cNvPr id="8" name="Rectangle 7">
            <a:extLst>
              <a:ext uri="{FF2B5EF4-FFF2-40B4-BE49-F238E27FC236}">
                <a16:creationId xmlns:a16="http://schemas.microsoft.com/office/drawing/2014/main" id="{F8DB42C7-41C0-4C4E-97E9-A188C644C395}"/>
              </a:ext>
            </a:extLst>
          </p:cNvPr>
          <p:cNvSpPr/>
          <p:nvPr/>
        </p:nvSpPr>
        <p:spPr>
          <a:xfrm>
            <a:off x="6973" y="429974"/>
            <a:ext cx="9185309" cy="1286773"/>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01362-F22D-4660-A69F-ED814DA47122}"/>
              </a:ext>
            </a:extLst>
          </p:cNvPr>
          <p:cNvSpPr>
            <a:spLocks noGrp="1"/>
          </p:cNvSpPr>
          <p:nvPr>
            <p:ph type="title"/>
          </p:nvPr>
        </p:nvSpPr>
        <p:spPr>
          <a:xfrm>
            <a:off x="141994" y="599574"/>
            <a:ext cx="8934911" cy="941801"/>
          </a:xfrm>
        </p:spPr>
        <p:txBody>
          <a:bodyPr>
            <a:noAutofit/>
          </a:bodyPr>
          <a:lstStyle/>
          <a:p>
            <a:r>
              <a:rPr lang="en-US" sz="5400" b="1">
                <a:solidFill>
                  <a:schemeClr val="bg1"/>
                </a:solidFill>
                <a:cs typeface="Calibri"/>
              </a:rPr>
              <a:t>Your Resources and Materials</a:t>
            </a:r>
            <a:endParaRPr lang="en-US">
              <a:solidFill>
                <a:schemeClr val="bg1"/>
              </a:solidFill>
            </a:endParaRPr>
          </a:p>
        </p:txBody>
      </p:sp>
      <p:pic>
        <p:nvPicPr>
          <p:cNvPr id="7" name="Picture 9" descr="A screenshot of a cell phone&#10;&#10;Description automatically generated">
            <a:extLst>
              <a:ext uri="{FF2B5EF4-FFF2-40B4-BE49-F238E27FC236}">
                <a16:creationId xmlns:a16="http://schemas.microsoft.com/office/drawing/2014/main" id="{7FEAB515-9DE6-40DD-B913-FF951B089674}"/>
              </a:ext>
            </a:extLst>
          </p:cNvPr>
          <p:cNvPicPr>
            <a:picLocks noChangeAspect="1"/>
          </p:cNvPicPr>
          <p:nvPr/>
        </p:nvPicPr>
        <p:blipFill>
          <a:blip r:embed="rId5"/>
          <a:stretch>
            <a:fillRect/>
          </a:stretch>
        </p:blipFill>
        <p:spPr>
          <a:xfrm>
            <a:off x="497456" y="4238985"/>
            <a:ext cx="4310332" cy="2420068"/>
          </a:xfrm>
          <a:prstGeom prst="rect">
            <a:avLst/>
          </a:prstGeom>
        </p:spPr>
      </p:pic>
      <p:pic>
        <p:nvPicPr>
          <p:cNvPr id="4" name="Picture 9" descr="Graphical user interface, diagram, text, application, chat or text message&#10;&#10;Description automatically generated">
            <a:extLst>
              <a:ext uri="{FF2B5EF4-FFF2-40B4-BE49-F238E27FC236}">
                <a16:creationId xmlns:a16="http://schemas.microsoft.com/office/drawing/2014/main" id="{39B937FE-9FE4-453C-8EE0-F2803DEE19CF}"/>
              </a:ext>
            </a:extLst>
          </p:cNvPr>
          <p:cNvPicPr>
            <a:picLocks noChangeAspect="1"/>
          </p:cNvPicPr>
          <p:nvPr/>
        </p:nvPicPr>
        <p:blipFill>
          <a:blip r:embed="rId6"/>
          <a:stretch>
            <a:fillRect/>
          </a:stretch>
        </p:blipFill>
        <p:spPr>
          <a:xfrm>
            <a:off x="684362" y="1735684"/>
            <a:ext cx="3217652" cy="2437726"/>
          </a:xfrm>
          <a:prstGeom prst="rect">
            <a:avLst/>
          </a:prstGeom>
        </p:spPr>
      </p:pic>
      <p:pic>
        <p:nvPicPr>
          <p:cNvPr id="10" name="Picture 11">
            <a:extLst>
              <a:ext uri="{FF2B5EF4-FFF2-40B4-BE49-F238E27FC236}">
                <a16:creationId xmlns:a16="http://schemas.microsoft.com/office/drawing/2014/main" id="{FB92FDAC-3543-41A0-9259-C2E8483AFB3B}"/>
              </a:ext>
            </a:extLst>
          </p:cNvPr>
          <p:cNvPicPr>
            <a:picLocks noChangeAspect="1"/>
          </p:cNvPicPr>
          <p:nvPr/>
        </p:nvPicPr>
        <p:blipFill>
          <a:blip r:embed="rId7"/>
          <a:stretch>
            <a:fillRect/>
          </a:stretch>
        </p:blipFill>
        <p:spPr>
          <a:xfrm rot="21000000">
            <a:off x="5126966" y="2215215"/>
            <a:ext cx="2743200" cy="35490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45245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B20508-EDBC-466A-80C4-2B017CBE3645}"/>
              </a:ext>
            </a:extLst>
          </p:cNvPr>
          <p:cNvSpPr/>
          <p:nvPr/>
        </p:nvSpPr>
        <p:spPr>
          <a:xfrm>
            <a:off x="6973" y="207905"/>
            <a:ext cx="9185309" cy="1286773"/>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BDDC23-FDC5-4376-ABC7-3A6AF9012423}"/>
              </a:ext>
            </a:extLst>
          </p:cNvPr>
          <p:cNvSpPr>
            <a:spLocks noGrp="1"/>
          </p:cNvSpPr>
          <p:nvPr>
            <p:ph type="title"/>
          </p:nvPr>
        </p:nvSpPr>
        <p:spPr/>
        <p:txBody>
          <a:bodyPr/>
          <a:lstStyle/>
          <a:p>
            <a:r>
              <a:rPr lang="en-US" b="1" dirty="0">
                <a:solidFill>
                  <a:schemeClr val="bg1"/>
                </a:solidFill>
                <a:cs typeface="Calibri"/>
              </a:rPr>
              <a:t>Closing Activity</a:t>
            </a:r>
            <a:endParaRPr lang="en-US">
              <a:solidFill>
                <a:schemeClr val="bg1"/>
              </a:solidFill>
              <a:cs typeface="Calibri"/>
            </a:endParaRPr>
          </a:p>
        </p:txBody>
      </p:sp>
      <p:sp>
        <p:nvSpPr>
          <p:cNvPr id="3" name="Content Placeholder 2">
            <a:extLst>
              <a:ext uri="{FF2B5EF4-FFF2-40B4-BE49-F238E27FC236}">
                <a16:creationId xmlns:a16="http://schemas.microsoft.com/office/drawing/2014/main" id="{6AEEF879-817E-4717-8511-060ED84763D9}"/>
              </a:ext>
            </a:extLst>
          </p:cNvPr>
          <p:cNvSpPr>
            <a:spLocks noGrp="1"/>
          </p:cNvSpPr>
          <p:nvPr>
            <p:ph idx="1"/>
          </p:nvPr>
        </p:nvSpPr>
        <p:spPr>
          <a:xfrm>
            <a:off x="485955" y="1701998"/>
            <a:ext cx="8229600" cy="4525963"/>
          </a:xfrm>
        </p:spPr>
        <p:txBody>
          <a:bodyPr vert="horz" lIns="91440" tIns="45720" rIns="91440" bIns="45720" rtlCol="0" anchor="t">
            <a:normAutofit/>
          </a:bodyPr>
          <a:lstStyle/>
          <a:p>
            <a:r>
              <a:rPr lang="en-US">
                <a:cs typeface="Calibri"/>
              </a:rPr>
              <a:t>What is one thing you've learned today?</a:t>
            </a:r>
          </a:p>
          <a:p>
            <a:r>
              <a:rPr lang="en-US">
                <a:cs typeface="Calibri"/>
              </a:rPr>
              <a:t>What are one or two things you will take back and begin implementing right away? </a:t>
            </a:r>
            <a:endParaRPr lang="en-US" dirty="0">
              <a:cs typeface="Calibri"/>
            </a:endParaRPr>
          </a:p>
        </p:txBody>
      </p:sp>
      <p:pic>
        <p:nvPicPr>
          <p:cNvPr id="7" name="Shape 412" descr="A close up of a logo&#10;&#10;Description generated with very high confidence">
            <a:extLst>
              <a:ext uri="{FF2B5EF4-FFF2-40B4-BE49-F238E27FC236}">
                <a16:creationId xmlns:a16="http://schemas.microsoft.com/office/drawing/2014/main" id="{38DE9FD9-5EC2-4A17-B928-941FE1FAD092}"/>
              </a:ext>
            </a:extLst>
          </p:cNvPr>
          <p:cNvPicPr preferRelativeResize="0"/>
          <p:nvPr/>
        </p:nvPicPr>
        <p:blipFill rotWithShape="1">
          <a:blip r:embed="rId3">
            <a:alphaModFix/>
          </a:blip>
          <a:srcRect l="17727" t="21515" r="51969" b="23714"/>
          <a:stretch/>
        </p:blipFill>
        <p:spPr>
          <a:xfrm>
            <a:off x="8153400" y="5818781"/>
            <a:ext cx="835710" cy="979585"/>
          </a:xfrm>
          <a:prstGeom prst="rect">
            <a:avLst/>
          </a:prstGeom>
          <a:noFill/>
          <a:ln>
            <a:noFill/>
          </a:ln>
        </p:spPr>
      </p:pic>
      <p:pic>
        <p:nvPicPr>
          <p:cNvPr id="12" name="Picture 12" descr="A close up of a logo&#10;&#10;Description generated with high confidence">
            <a:extLst>
              <a:ext uri="{FF2B5EF4-FFF2-40B4-BE49-F238E27FC236}">
                <a16:creationId xmlns:a16="http://schemas.microsoft.com/office/drawing/2014/main" id="{362AEE1C-5F45-4E8A-886C-1FAC24D6202D}"/>
              </a:ext>
            </a:extLst>
          </p:cNvPr>
          <p:cNvPicPr>
            <a:picLocks noChangeAspect="1"/>
          </p:cNvPicPr>
          <p:nvPr/>
        </p:nvPicPr>
        <p:blipFill>
          <a:blip r:embed="rId4"/>
          <a:stretch>
            <a:fillRect/>
          </a:stretch>
        </p:blipFill>
        <p:spPr>
          <a:xfrm flipH="1">
            <a:off x="1048107" y="3522176"/>
            <a:ext cx="2628182" cy="2726224"/>
          </a:xfrm>
          <a:prstGeom prst="rect">
            <a:avLst/>
          </a:prstGeom>
        </p:spPr>
      </p:pic>
    </p:spTree>
    <p:extLst>
      <p:ext uri="{BB962C8B-B14F-4D97-AF65-F5344CB8AC3E}">
        <p14:creationId xmlns:p14="http://schemas.microsoft.com/office/powerpoint/2010/main" val="1460371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generated with very high confidence">
            <a:extLst>
              <a:ext uri="{FF2B5EF4-FFF2-40B4-BE49-F238E27FC236}">
                <a16:creationId xmlns:a16="http://schemas.microsoft.com/office/drawing/2014/main" id="{2A762BD8-6520-4896-BB98-E4E7664D35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336768" y="6026599"/>
            <a:ext cx="654436" cy="772012"/>
          </a:xfrm>
          <a:prstGeom prst="rect">
            <a:avLst/>
          </a:prstGeom>
        </p:spPr>
      </p:pic>
      <p:grpSp>
        <p:nvGrpSpPr>
          <p:cNvPr id="9" name="Group 8">
            <a:extLst>
              <a:ext uri="{FF2B5EF4-FFF2-40B4-BE49-F238E27FC236}">
                <a16:creationId xmlns:a16="http://schemas.microsoft.com/office/drawing/2014/main" id="{601FDB45-445B-418F-B2AA-2881772CEC63}"/>
              </a:ext>
            </a:extLst>
          </p:cNvPr>
          <p:cNvGrpSpPr/>
          <p:nvPr/>
        </p:nvGrpSpPr>
        <p:grpSpPr>
          <a:xfrm>
            <a:off x="1" y="1949720"/>
            <a:ext cx="8570667" cy="1868614"/>
            <a:chOff x="-18066" y="371630"/>
            <a:chExt cx="7268308" cy="1391421"/>
          </a:xfrm>
        </p:grpSpPr>
        <p:sp>
          <p:nvSpPr>
            <p:cNvPr id="12" name="Rectangle 11">
              <a:extLst>
                <a:ext uri="{FF2B5EF4-FFF2-40B4-BE49-F238E27FC236}">
                  <a16:creationId xmlns:a16="http://schemas.microsoft.com/office/drawing/2014/main" id="{16751C8F-6DB0-4CF3-A46F-5AED800FE4E7}"/>
                </a:ext>
              </a:extLst>
            </p:cNvPr>
            <p:cNvSpPr/>
            <p:nvPr/>
          </p:nvSpPr>
          <p:spPr>
            <a:xfrm rot="10800000" flipV="1">
              <a:off x="-18066" y="371630"/>
              <a:ext cx="7268308" cy="12940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sp>
          <p:nvSpPr>
            <p:cNvPr id="13" name="Title 1">
              <a:extLst>
                <a:ext uri="{FF2B5EF4-FFF2-40B4-BE49-F238E27FC236}">
                  <a16:creationId xmlns:a16="http://schemas.microsoft.com/office/drawing/2014/main" id="{A4575745-B36E-40E9-A56D-6632EC9102C3}"/>
                </a:ext>
              </a:extLst>
            </p:cNvPr>
            <p:cNvSpPr txBox="1">
              <a:spLocks/>
            </p:cNvSpPr>
            <p:nvPr/>
          </p:nvSpPr>
          <p:spPr>
            <a:xfrm>
              <a:off x="321829" y="620051"/>
              <a:ext cx="6624646" cy="1143000"/>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a:solidFill>
                    <a:schemeClr val="bg1"/>
                  </a:solidFill>
                  <a:cs typeface="Arial"/>
                </a:rPr>
                <a:t>Questions?</a:t>
              </a:r>
              <a:endParaRPr lang="en-US" sz="7200">
                <a:solidFill>
                  <a:schemeClr val="bg1"/>
                </a:solidFill>
                <a:cs typeface="Calibri"/>
              </a:endParaRPr>
            </a:p>
          </p:txBody>
        </p:sp>
      </p:grpSp>
      <p:pic>
        <p:nvPicPr>
          <p:cNvPr id="2" name="Picture 2" descr="A close up of graphics&#10;&#10;Description automatically generated">
            <a:extLst>
              <a:ext uri="{FF2B5EF4-FFF2-40B4-BE49-F238E27FC236}">
                <a16:creationId xmlns:a16="http://schemas.microsoft.com/office/drawing/2014/main" id="{7BACC3A8-00D2-4234-A5E6-708E0624B334}"/>
              </a:ext>
            </a:extLst>
          </p:cNvPr>
          <p:cNvPicPr>
            <a:picLocks noChangeAspect="1"/>
          </p:cNvPicPr>
          <p:nvPr/>
        </p:nvPicPr>
        <p:blipFill>
          <a:blip r:embed="rId4"/>
          <a:stretch>
            <a:fillRect/>
          </a:stretch>
        </p:blipFill>
        <p:spPr>
          <a:xfrm>
            <a:off x="951074" y="4134986"/>
            <a:ext cx="2743200" cy="2279857"/>
          </a:xfrm>
          <a:prstGeom prst="rect">
            <a:avLst/>
          </a:prstGeom>
        </p:spPr>
      </p:pic>
    </p:spTree>
    <p:extLst>
      <p:ext uri="{BB962C8B-B14F-4D97-AF65-F5344CB8AC3E}">
        <p14:creationId xmlns:p14="http://schemas.microsoft.com/office/powerpoint/2010/main" val="1060731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CECFF0-6DF0-4086-A045-7D5093D8570B}"/>
              </a:ext>
            </a:extLst>
          </p:cNvPr>
          <p:cNvSpPr>
            <a:spLocks noGrp="1"/>
          </p:cNvSpPr>
          <p:nvPr>
            <p:ph idx="1"/>
          </p:nvPr>
        </p:nvSpPr>
        <p:spPr>
          <a:xfrm>
            <a:off x="460123" y="1519967"/>
            <a:ext cx="8216387" cy="3376706"/>
          </a:xfrm>
        </p:spPr>
        <p:txBody>
          <a:bodyPr vert="horz" lIns="91440" tIns="45720" rIns="91440" bIns="45720" rtlCol="0" anchor="t">
            <a:noAutofit/>
          </a:bodyPr>
          <a:lstStyle/>
          <a:p>
            <a:pPr marL="0" indent="0">
              <a:buNone/>
            </a:pPr>
            <a:r>
              <a:rPr lang="en-US" sz="2400">
                <a:cs typeface="Calibri"/>
              </a:rPr>
              <a:t>Please click on the link to a post-training survey (in the chat). We appreciate all feedback! </a:t>
            </a:r>
          </a:p>
          <a:p>
            <a:pPr marL="0" indent="0">
              <a:buNone/>
            </a:pPr>
            <a:endParaRPr lang="en-US" sz="2400">
              <a:cs typeface="Calibri"/>
            </a:endParaRPr>
          </a:p>
          <a:p>
            <a:pPr marL="0" indent="0">
              <a:buNone/>
            </a:pPr>
            <a:r>
              <a:rPr lang="en-US" sz="2400">
                <a:cs typeface="Calibri"/>
              </a:rPr>
              <a:t>I will be emailing everyone shortly with the survey and tip sheets on parent engagement.</a:t>
            </a:r>
          </a:p>
          <a:p>
            <a:pPr marL="0" indent="0">
              <a:buNone/>
            </a:pPr>
            <a:endParaRPr lang="en-US" sz="2400">
              <a:cs typeface="Calibri"/>
            </a:endParaRPr>
          </a:p>
          <a:p>
            <a:pPr marL="0" indent="0">
              <a:buNone/>
            </a:pPr>
            <a:r>
              <a:rPr lang="en-US" sz="2400">
                <a:cs typeface="Calibri"/>
              </a:rPr>
              <a:t>You will also receive a Certificate of Completion. Thank you for joining us in this virtual training!</a:t>
            </a:r>
          </a:p>
        </p:txBody>
      </p:sp>
      <p:pic>
        <p:nvPicPr>
          <p:cNvPr id="7" name="Picture 6" descr="A close up of a logo&#10;&#10;Description generated with very high confidence">
            <a:extLst>
              <a:ext uri="{FF2B5EF4-FFF2-40B4-BE49-F238E27FC236}">
                <a16:creationId xmlns:a16="http://schemas.microsoft.com/office/drawing/2014/main" id="{2A762BD8-6520-4896-BB98-E4E7664D35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373442" y="6075497"/>
            <a:ext cx="617762" cy="723114"/>
          </a:xfrm>
          <a:prstGeom prst="rect">
            <a:avLst/>
          </a:prstGeom>
        </p:spPr>
      </p:pic>
      <p:pic>
        <p:nvPicPr>
          <p:cNvPr id="8" name="Picture 8" descr="A picture containing vector graphics, text&#10;&#10;Description generated with high confidence">
            <a:extLst>
              <a:ext uri="{FF2B5EF4-FFF2-40B4-BE49-F238E27FC236}">
                <a16:creationId xmlns:a16="http://schemas.microsoft.com/office/drawing/2014/main" id="{884086D4-0185-4533-AC0E-43A35510B97E}"/>
              </a:ext>
            </a:extLst>
          </p:cNvPr>
          <p:cNvPicPr>
            <a:picLocks noChangeAspect="1"/>
          </p:cNvPicPr>
          <p:nvPr/>
        </p:nvPicPr>
        <p:blipFill>
          <a:blip r:embed="rId4"/>
          <a:stretch>
            <a:fillRect/>
          </a:stretch>
        </p:blipFill>
        <p:spPr>
          <a:xfrm>
            <a:off x="2956631" y="5298355"/>
            <a:ext cx="1103536" cy="1164602"/>
          </a:xfrm>
          <a:prstGeom prst="rect">
            <a:avLst/>
          </a:prstGeom>
        </p:spPr>
      </p:pic>
      <p:pic>
        <p:nvPicPr>
          <p:cNvPr id="10" name="Picture 8" descr="A picture containing vector graphics, text&#10;&#10;Description generated with high confidence">
            <a:extLst>
              <a:ext uri="{FF2B5EF4-FFF2-40B4-BE49-F238E27FC236}">
                <a16:creationId xmlns:a16="http://schemas.microsoft.com/office/drawing/2014/main" id="{81B3510B-874D-40FF-934C-1580C35FE578}"/>
              </a:ext>
            </a:extLst>
          </p:cNvPr>
          <p:cNvPicPr>
            <a:picLocks noChangeAspect="1"/>
          </p:cNvPicPr>
          <p:nvPr/>
        </p:nvPicPr>
        <p:blipFill>
          <a:blip r:embed="rId4"/>
          <a:stretch>
            <a:fillRect/>
          </a:stretch>
        </p:blipFill>
        <p:spPr>
          <a:xfrm>
            <a:off x="1019653" y="5302320"/>
            <a:ext cx="1099569" cy="1160635"/>
          </a:xfrm>
          <a:prstGeom prst="rect">
            <a:avLst/>
          </a:prstGeom>
        </p:spPr>
      </p:pic>
      <p:pic>
        <p:nvPicPr>
          <p:cNvPr id="11" name="Picture 8" descr="A picture containing vector graphics, text&#10;&#10;Description generated with high confidence">
            <a:extLst>
              <a:ext uri="{FF2B5EF4-FFF2-40B4-BE49-F238E27FC236}">
                <a16:creationId xmlns:a16="http://schemas.microsoft.com/office/drawing/2014/main" id="{A77BE446-639E-425D-952F-4ADF4DAB73C9}"/>
              </a:ext>
            </a:extLst>
          </p:cNvPr>
          <p:cNvPicPr>
            <a:picLocks noChangeAspect="1"/>
          </p:cNvPicPr>
          <p:nvPr/>
        </p:nvPicPr>
        <p:blipFill>
          <a:blip r:embed="rId4"/>
          <a:stretch>
            <a:fillRect/>
          </a:stretch>
        </p:blipFill>
        <p:spPr>
          <a:xfrm>
            <a:off x="4897574" y="5298355"/>
            <a:ext cx="1103536" cy="1164602"/>
          </a:xfrm>
          <a:prstGeom prst="rect">
            <a:avLst/>
          </a:prstGeom>
        </p:spPr>
      </p:pic>
      <p:grpSp>
        <p:nvGrpSpPr>
          <p:cNvPr id="9" name="Group 8">
            <a:extLst>
              <a:ext uri="{FF2B5EF4-FFF2-40B4-BE49-F238E27FC236}">
                <a16:creationId xmlns:a16="http://schemas.microsoft.com/office/drawing/2014/main" id="{601FDB45-445B-418F-B2AA-2881772CEC63}"/>
              </a:ext>
            </a:extLst>
          </p:cNvPr>
          <p:cNvGrpSpPr/>
          <p:nvPr/>
        </p:nvGrpSpPr>
        <p:grpSpPr>
          <a:xfrm>
            <a:off x="1" y="397196"/>
            <a:ext cx="5257801" cy="988443"/>
            <a:chOff x="-18066" y="371630"/>
            <a:chExt cx="7268308" cy="1391421"/>
          </a:xfrm>
        </p:grpSpPr>
        <p:sp>
          <p:nvSpPr>
            <p:cNvPr id="12" name="Rectangle 11">
              <a:extLst>
                <a:ext uri="{FF2B5EF4-FFF2-40B4-BE49-F238E27FC236}">
                  <a16:creationId xmlns:a16="http://schemas.microsoft.com/office/drawing/2014/main" id="{16751C8F-6DB0-4CF3-A46F-5AED800FE4E7}"/>
                </a:ext>
              </a:extLst>
            </p:cNvPr>
            <p:cNvSpPr/>
            <p:nvPr/>
          </p:nvSpPr>
          <p:spPr>
            <a:xfrm rot="10800000" flipV="1">
              <a:off x="-18066" y="371630"/>
              <a:ext cx="7268308" cy="12940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sp>
          <p:nvSpPr>
            <p:cNvPr id="13" name="Title 1">
              <a:extLst>
                <a:ext uri="{FF2B5EF4-FFF2-40B4-BE49-F238E27FC236}">
                  <a16:creationId xmlns:a16="http://schemas.microsoft.com/office/drawing/2014/main" id="{A4575745-B36E-40E9-A56D-6632EC9102C3}"/>
                </a:ext>
              </a:extLst>
            </p:cNvPr>
            <p:cNvSpPr txBox="1">
              <a:spLocks/>
            </p:cNvSpPr>
            <p:nvPr/>
          </p:nvSpPr>
          <p:spPr>
            <a:xfrm>
              <a:off x="321829" y="620051"/>
              <a:ext cx="6624646" cy="1143000"/>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cs typeface="Arial"/>
                </a:rPr>
                <a:t>Thank You!</a:t>
              </a:r>
            </a:p>
          </p:txBody>
        </p:sp>
      </p:grpSp>
    </p:spTree>
    <p:extLst>
      <p:ext uri="{BB962C8B-B14F-4D97-AF65-F5344CB8AC3E}">
        <p14:creationId xmlns:p14="http://schemas.microsoft.com/office/powerpoint/2010/main" val="2825464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close up of a logo&#10;&#10;Description generated with high confidence">
            <a:extLst>
              <a:ext uri="{FF2B5EF4-FFF2-40B4-BE49-F238E27FC236}">
                <a16:creationId xmlns:a16="http://schemas.microsoft.com/office/drawing/2014/main" id="{8BE4AD39-FE77-4BB3-9B1D-659CA4E2F8C1}"/>
              </a:ext>
            </a:extLst>
          </p:cNvPr>
          <p:cNvPicPr>
            <a:picLocks noChangeAspect="1"/>
          </p:cNvPicPr>
          <p:nvPr/>
        </p:nvPicPr>
        <p:blipFill rotWithShape="1">
          <a:blip r:embed="rId3"/>
          <a:srcRect t="15901" r="1" b="15850"/>
          <a:stretch/>
        </p:blipFill>
        <p:spPr>
          <a:xfrm>
            <a:off x="20" y="10"/>
            <a:ext cx="9143980" cy="6857990"/>
          </a:xfrm>
          <a:prstGeom prst="rect">
            <a:avLst/>
          </a:prstGeom>
        </p:spPr>
      </p:pic>
      <p:sp>
        <p:nvSpPr>
          <p:cNvPr id="1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A445A999-FE74-4902-8292-098E59B0A4BC}"/>
              </a:ext>
            </a:extLst>
          </p:cNvPr>
          <p:cNvSpPr>
            <a:spLocks noGrp="1"/>
          </p:cNvSpPr>
          <p:nvPr>
            <p:ph type="ctrTitle"/>
          </p:nvPr>
        </p:nvSpPr>
        <p:spPr>
          <a:xfrm>
            <a:off x="5306708" y="4101459"/>
            <a:ext cx="3709553" cy="1375542"/>
          </a:xfrm>
        </p:spPr>
        <p:txBody>
          <a:bodyPr>
            <a:normAutofit/>
          </a:bodyPr>
          <a:lstStyle/>
          <a:p>
            <a:r>
              <a:rPr lang="en-US" sz="3500" b="1">
                <a:cs typeface="Calibri"/>
              </a:rPr>
              <a:t>THANK YOU!</a:t>
            </a:r>
            <a:br>
              <a:rPr lang="en-US" sz="3500" b="1">
                <a:cs typeface="Calibri"/>
              </a:rPr>
            </a:br>
            <a:endParaRPr lang="en-US" sz="3500" b="1"/>
          </a:p>
        </p:txBody>
      </p:sp>
      <p:cxnSp>
        <p:nvCxnSpPr>
          <p:cNvPr id="14"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18" name="Shape 412" descr="A close up of a logo&#10;&#10;Description generated with very high confidence">
            <a:extLst>
              <a:ext uri="{FF2B5EF4-FFF2-40B4-BE49-F238E27FC236}">
                <a16:creationId xmlns:a16="http://schemas.microsoft.com/office/drawing/2014/main" id="{8CCFD310-A92F-44D3-812C-F0FE512841FE}"/>
              </a:ext>
            </a:extLst>
          </p:cNvPr>
          <p:cNvPicPr preferRelativeResize="0"/>
          <p:nvPr/>
        </p:nvPicPr>
        <p:blipFill rotWithShape="1">
          <a:blip r:embed="rId4">
            <a:alphaModFix/>
          </a:blip>
          <a:srcRect l="17727" t="21515" r="51969" b="23714"/>
          <a:stretch/>
        </p:blipFill>
        <p:spPr>
          <a:xfrm>
            <a:off x="173453" y="5738039"/>
            <a:ext cx="835710" cy="979585"/>
          </a:xfrm>
          <a:prstGeom prst="rect">
            <a:avLst/>
          </a:prstGeom>
          <a:noFill/>
          <a:ln>
            <a:noFill/>
          </a:ln>
        </p:spPr>
      </p:pic>
      <p:sp>
        <p:nvSpPr>
          <p:cNvPr id="3" name="TextBox 2">
            <a:extLst>
              <a:ext uri="{FF2B5EF4-FFF2-40B4-BE49-F238E27FC236}">
                <a16:creationId xmlns:a16="http://schemas.microsoft.com/office/drawing/2014/main" id="{E77F4001-CD18-E64C-8BE2-E48764B9C026}"/>
              </a:ext>
            </a:extLst>
          </p:cNvPr>
          <p:cNvSpPr txBox="1"/>
          <p:nvPr/>
        </p:nvSpPr>
        <p:spPr>
          <a:xfrm>
            <a:off x="5294666" y="5309504"/>
            <a:ext cx="3847413" cy="646331"/>
          </a:xfrm>
          <a:prstGeom prst="rect">
            <a:avLst/>
          </a:prstGeom>
          <a:noFill/>
        </p:spPr>
        <p:txBody>
          <a:bodyPr wrap="square" rtlCol="0" anchor="t">
            <a:spAutoFit/>
          </a:bodyPr>
          <a:lstStyle/>
          <a:p>
            <a:pPr algn="ctr"/>
            <a:r>
              <a:rPr lang="en-US" b="1">
                <a:cs typeface="Calibri"/>
              </a:rPr>
              <a:t>Have questions? </a:t>
            </a:r>
          </a:p>
          <a:p>
            <a:pPr algn="ctr"/>
            <a:r>
              <a:rPr lang="en-US" b="1">
                <a:cs typeface="Calibri"/>
              </a:rPr>
              <a:t>Please contact [NAME] at EMAIL</a:t>
            </a:r>
            <a:endParaRPr lang="en-US"/>
          </a:p>
        </p:txBody>
      </p:sp>
    </p:spTree>
    <p:extLst>
      <p:ext uri="{BB962C8B-B14F-4D97-AF65-F5344CB8AC3E}">
        <p14:creationId xmlns:p14="http://schemas.microsoft.com/office/powerpoint/2010/main" val="2297907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04D0B2-CE3E-4D55-8097-A49BAC52A770}"/>
              </a:ext>
            </a:extLst>
          </p:cNvPr>
          <p:cNvGrpSpPr/>
          <p:nvPr/>
        </p:nvGrpSpPr>
        <p:grpSpPr>
          <a:xfrm>
            <a:off x="1" y="1949720"/>
            <a:ext cx="8570667" cy="1737879"/>
            <a:chOff x="-18066" y="371630"/>
            <a:chExt cx="7268308" cy="1294072"/>
          </a:xfrm>
          <a:solidFill>
            <a:schemeClr val="accent5">
              <a:lumMod val="75000"/>
            </a:schemeClr>
          </a:solidFill>
        </p:grpSpPr>
        <p:sp>
          <p:nvSpPr>
            <p:cNvPr id="5" name="Rectangle 4">
              <a:extLst>
                <a:ext uri="{FF2B5EF4-FFF2-40B4-BE49-F238E27FC236}">
                  <a16:creationId xmlns:a16="http://schemas.microsoft.com/office/drawing/2014/main" id="{0F80B0C4-2CA9-4730-8A86-BE932D948F28}"/>
                </a:ext>
              </a:extLst>
            </p:cNvPr>
            <p:cNvSpPr/>
            <p:nvPr/>
          </p:nvSpPr>
          <p:spPr>
            <a:xfrm rot="10800000" flipV="1">
              <a:off x="-18066" y="371630"/>
              <a:ext cx="7268308" cy="1294072"/>
            </a:xfrm>
            <a:prstGeom prst="rect">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sp>
          <p:nvSpPr>
            <p:cNvPr id="6" name="Title 1">
              <a:extLst>
                <a:ext uri="{FF2B5EF4-FFF2-40B4-BE49-F238E27FC236}">
                  <a16:creationId xmlns:a16="http://schemas.microsoft.com/office/drawing/2014/main" id="{9DB7E58E-DA3E-4D9F-B011-43702F80DB80}"/>
                </a:ext>
              </a:extLst>
            </p:cNvPr>
            <p:cNvSpPr txBox="1">
              <a:spLocks/>
            </p:cNvSpPr>
            <p:nvPr/>
          </p:nvSpPr>
          <p:spPr>
            <a:xfrm>
              <a:off x="303764" y="588248"/>
              <a:ext cx="6624646" cy="860836"/>
            </a:xfrm>
            <a:prstGeom prst="rect">
              <a:avLst/>
            </a:prstGeom>
            <a:grpFill/>
            <a:ln>
              <a:solidFill>
                <a:schemeClr val="accent5">
                  <a:lumMod val="75000"/>
                </a:schemeClr>
              </a:solidFill>
            </a:ln>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a:solidFill>
                    <a:schemeClr val="bg1"/>
                  </a:solidFill>
                  <a:cs typeface="Arial"/>
                </a:rPr>
                <a:t>Optional Slides</a:t>
              </a:r>
              <a:endParaRPr lang="en-US" sz="7200">
                <a:solidFill>
                  <a:schemeClr val="bg1"/>
                </a:solidFill>
                <a:cs typeface="Calibri"/>
              </a:endParaRPr>
            </a:p>
          </p:txBody>
        </p:sp>
      </p:grpSp>
    </p:spTree>
    <p:extLst>
      <p:ext uri="{BB962C8B-B14F-4D97-AF65-F5344CB8AC3E}">
        <p14:creationId xmlns:p14="http://schemas.microsoft.com/office/powerpoint/2010/main" val="156309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04D0B2-CE3E-4D55-8097-A49BAC52A770}"/>
              </a:ext>
            </a:extLst>
          </p:cNvPr>
          <p:cNvGrpSpPr/>
          <p:nvPr/>
        </p:nvGrpSpPr>
        <p:grpSpPr>
          <a:xfrm>
            <a:off x="1" y="1949720"/>
            <a:ext cx="8570667" cy="2758758"/>
            <a:chOff x="-18066" y="371630"/>
            <a:chExt cx="7268308" cy="1294072"/>
          </a:xfrm>
          <a:solidFill>
            <a:schemeClr val="accent5">
              <a:lumMod val="75000"/>
            </a:schemeClr>
          </a:solidFill>
        </p:grpSpPr>
        <p:sp>
          <p:nvSpPr>
            <p:cNvPr id="5" name="Rectangle 4">
              <a:extLst>
                <a:ext uri="{FF2B5EF4-FFF2-40B4-BE49-F238E27FC236}">
                  <a16:creationId xmlns:a16="http://schemas.microsoft.com/office/drawing/2014/main" id="{0F80B0C4-2CA9-4730-8A86-BE932D948F28}"/>
                </a:ext>
              </a:extLst>
            </p:cNvPr>
            <p:cNvSpPr/>
            <p:nvPr/>
          </p:nvSpPr>
          <p:spPr>
            <a:xfrm rot="10800000" flipV="1">
              <a:off x="-18066" y="371630"/>
              <a:ext cx="7268308" cy="1294072"/>
            </a:xfrm>
            <a:prstGeom prst="rect">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sp>
          <p:nvSpPr>
            <p:cNvPr id="6" name="Title 1">
              <a:extLst>
                <a:ext uri="{FF2B5EF4-FFF2-40B4-BE49-F238E27FC236}">
                  <a16:creationId xmlns:a16="http://schemas.microsoft.com/office/drawing/2014/main" id="{9DB7E58E-DA3E-4D9F-B011-43702F80DB80}"/>
                </a:ext>
              </a:extLst>
            </p:cNvPr>
            <p:cNvSpPr txBox="1">
              <a:spLocks/>
            </p:cNvSpPr>
            <p:nvPr/>
          </p:nvSpPr>
          <p:spPr>
            <a:xfrm>
              <a:off x="303764" y="588248"/>
              <a:ext cx="6624646" cy="860836"/>
            </a:xfrm>
            <a:prstGeom prst="rect">
              <a:avLst/>
            </a:prstGeom>
            <a:grpFill/>
            <a:ln>
              <a:solidFill>
                <a:schemeClr val="accent5">
                  <a:lumMod val="75000"/>
                </a:schemeClr>
              </a:solidFill>
            </a:ln>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chemeClr val="bg1"/>
                  </a:solidFill>
                  <a:cs typeface="Arial"/>
                </a:rPr>
                <a:t>Optional Slides:</a:t>
              </a:r>
            </a:p>
            <a:p>
              <a:r>
                <a:rPr lang="en-US" sz="5400" b="1" dirty="0">
                  <a:solidFill>
                    <a:schemeClr val="bg1"/>
                  </a:solidFill>
                  <a:cs typeface="Arial"/>
                </a:rPr>
                <a:t>Talking is Teaching Info</a:t>
              </a:r>
              <a:endParaRPr lang="en-US" sz="5400" dirty="0">
                <a:solidFill>
                  <a:schemeClr val="bg1"/>
                </a:solidFill>
                <a:cs typeface="Calibri"/>
              </a:endParaRPr>
            </a:p>
          </p:txBody>
        </p:sp>
      </p:grpSp>
    </p:spTree>
    <p:extLst>
      <p:ext uri="{BB962C8B-B14F-4D97-AF65-F5344CB8AC3E}">
        <p14:creationId xmlns:p14="http://schemas.microsoft.com/office/powerpoint/2010/main" val="1020110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821B8A-D91F-6B25-301D-1724A4391B3A}"/>
              </a:ext>
            </a:extLst>
          </p:cNvPr>
          <p:cNvSpPr/>
          <p:nvPr/>
        </p:nvSpPr>
        <p:spPr>
          <a:xfrm rot="10800000" flipV="1">
            <a:off x="0" y="-8627"/>
            <a:ext cx="9148866" cy="1550409"/>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695" t="36232" r="25444" b="19402"/>
          <a:stretch/>
        </p:blipFill>
        <p:spPr bwMode="auto">
          <a:xfrm>
            <a:off x="1665276" y="2591967"/>
            <a:ext cx="5813447" cy="27431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7727" t="21515" r="51970" b="23714"/>
          <a:stretch/>
        </p:blipFill>
        <p:spPr>
          <a:xfrm>
            <a:off x="8382003" y="6140046"/>
            <a:ext cx="627965" cy="734419"/>
          </a:xfrm>
          <a:prstGeom prst="rect">
            <a:avLst/>
          </a:prstGeom>
        </p:spPr>
      </p:pic>
      <p:sp>
        <p:nvSpPr>
          <p:cNvPr id="4" name="TextBox 3">
            <a:extLst>
              <a:ext uri="{FF2B5EF4-FFF2-40B4-BE49-F238E27FC236}">
                <a16:creationId xmlns:a16="http://schemas.microsoft.com/office/drawing/2014/main" id="{35F0A743-EDB8-3705-CDC4-10ED3DC993C7}"/>
              </a:ext>
            </a:extLst>
          </p:cNvPr>
          <p:cNvSpPr txBox="1"/>
          <p:nvPr/>
        </p:nvSpPr>
        <p:spPr>
          <a:xfrm>
            <a:off x="-419" y="382326"/>
            <a:ext cx="9131083" cy="769441"/>
          </a:xfrm>
          <a:prstGeom prst="rect">
            <a:avLst/>
          </a:prstGeom>
          <a:noFill/>
        </p:spPr>
        <p:txBody>
          <a:bodyPr wrap="square" lIns="91440" tIns="45720" rIns="91440" bIns="45720" rtlCol="0" anchor="t">
            <a:spAutoFit/>
          </a:bodyPr>
          <a:lstStyle/>
          <a:p>
            <a:pPr algn="ctr"/>
            <a:r>
              <a:rPr lang="en-US" sz="4400" b="1">
                <a:solidFill>
                  <a:schemeClr val="bg1"/>
                </a:solidFill>
                <a:cs typeface="Arial"/>
              </a:rPr>
              <a:t>The Issue</a:t>
            </a:r>
            <a:endParaRPr lang="en-US">
              <a:solidFill>
                <a:schemeClr val="bg1"/>
              </a:solidFill>
              <a:ea typeface="Calibri" panose="020F0502020204030204"/>
              <a:cs typeface="Calibri" panose="020F0502020204030204"/>
            </a:endParaRPr>
          </a:p>
        </p:txBody>
      </p:sp>
      <p:sp>
        <p:nvSpPr>
          <p:cNvPr id="7" name="TextBox 6">
            <a:extLst>
              <a:ext uri="{FF2B5EF4-FFF2-40B4-BE49-F238E27FC236}">
                <a16:creationId xmlns:a16="http://schemas.microsoft.com/office/drawing/2014/main" id="{26386DCD-7338-793F-0258-C830FEC4B4CA}"/>
              </a:ext>
            </a:extLst>
          </p:cNvPr>
          <p:cNvSpPr txBox="1"/>
          <p:nvPr/>
        </p:nvSpPr>
        <p:spPr>
          <a:xfrm>
            <a:off x="2169375" y="1888093"/>
            <a:ext cx="7914594" cy="523220"/>
          </a:xfrm>
          <a:prstGeom prst="rect">
            <a:avLst/>
          </a:prstGeom>
          <a:noFill/>
        </p:spPr>
        <p:txBody>
          <a:bodyPr wrap="square" lIns="91440" tIns="45720" rIns="91440" bIns="45720" anchor="t">
            <a:spAutoFit/>
          </a:bodyPr>
          <a:lstStyle/>
          <a:p>
            <a:r>
              <a:rPr lang="en-US" sz="2800">
                <a:cs typeface="Calibri"/>
              </a:rPr>
              <a:t>If every child is too small to fail…</a:t>
            </a:r>
          </a:p>
        </p:txBody>
      </p:sp>
      <p:sp>
        <p:nvSpPr>
          <p:cNvPr id="10" name="TextBox 9">
            <a:extLst>
              <a:ext uri="{FF2B5EF4-FFF2-40B4-BE49-F238E27FC236}">
                <a16:creationId xmlns:a16="http://schemas.microsoft.com/office/drawing/2014/main" id="{4D930EAC-B37E-077E-19AC-E293A444812D}"/>
              </a:ext>
            </a:extLst>
          </p:cNvPr>
          <p:cNvSpPr txBox="1"/>
          <p:nvPr/>
        </p:nvSpPr>
        <p:spPr>
          <a:xfrm>
            <a:off x="679406" y="5475989"/>
            <a:ext cx="7914594" cy="523220"/>
          </a:xfrm>
          <a:prstGeom prst="rect">
            <a:avLst/>
          </a:prstGeom>
          <a:noFill/>
        </p:spPr>
        <p:txBody>
          <a:bodyPr wrap="square" lIns="91440" tIns="45720" rIns="91440" bIns="45720" anchor="t">
            <a:spAutoFit/>
          </a:bodyPr>
          <a:lstStyle/>
          <a:p>
            <a:r>
              <a:rPr lang="en-US" sz="2800">
                <a:cs typeface="Calibri"/>
              </a:rPr>
              <a:t>Then why are so many children not ready for school?</a:t>
            </a:r>
          </a:p>
        </p:txBody>
      </p:sp>
    </p:spTree>
    <p:extLst>
      <p:ext uri="{BB962C8B-B14F-4D97-AF65-F5344CB8AC3E}">
        <p14:creationId xmlns:p14="http://schemas.microsoft.com/office/powerpoint/2010/main" val="1588304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3B67-4741-45A1-9A79-8C63DC1F872E}"/>
              </a:ext>
            </a:extLst>
          </p:cNvPr>
          <p:cNvSpPr>
            <a:spLocks noGrp="1"/>
          </p:cNvSpPr>
          <p:nvPr>
            <p:ph type="title"/>
          </p:nvPr>
        </p:nvSpPr>
        <p:spPr>
          <a:xfrm>
            <a:off x="570790" y="445023"/>
            <a:ext cx="8229600" cy="1143000"/>
          </a:xfrm>
        </p:spPr>
        <p:txBody>
          <a:bodyPr/>
          <a:lstStyle/>
          <a:p>
            <a:r>
              <a:rPr lang="en-US" b="1">
                <a:cs typeface="Calibri"/>
              </a:rPr>
              <a:t>Welcome!</a:t>
            </a:r>
          </a:p>
        </p:txBody>
      </p:sp>
      <p:sp>
        <p:nvSpPr>
          <p:cNvPr id="3" name="Content Placeholder 2">
            <a:extLst>
              <a:ext uri="{FF2B5EF4-FFF2-40B4-BE49-F238E27FC236}">
                <a16:creationId xmlns:a16="http://schemas.microsoft.com/office/drawing/2014/main" id="{2B2A3F67-F76C-4D06-B0A6-E86E6BC6141A}"/>
              </a:ext>
            </a:extLst>
          </p:cNvPr>
          <p:cNvSpPr>
            <a:spLocks noGrp="1"/>
          </p:cNvSpPr>
          <p:nvPr>
            <p:ph idx="1"/>
          </p:nvPr>
        </p:nvSpPr>
        <p:spPr>
          <a:xfrm>
            <a:off x="608062" y="1783902"/>
            <a:ext cx="8229600" cy="4525963"/>
          </a:xfrm>
        </p:spPr>
        <p:txBody>
          <a:bodyPr vert="horz" lIns="91440" tIns="45720" rIns="91440" bIns="45720" rtlCol="0" anchor="t">
            <a:normAutofit/>
          </a:bodyPr>
          <a:lstStyle/>
          <a:p>
            <a:endParaRPr lang="en-US"/>
          </a:p>
          <a:p>
            <a:r>
              <a:rPr lang="en-US">
                <a:cs typeface="Calibri"/>
              </a:rPr>
              <a:t>Thank you for your dedication to improving brain and language development in children ages birth to five in CITY!</a:t>
            </a:r>
            <a:endParaRPr lang="en-US">
              <a:highlight>
                <a:srgbClr val="FFFF00"/>
              </a:highlight>
              <a:cs typeface="Calibri"/>
            </a:endParaRPr>
          </a:p>
          <a:p>
            <a:r>
              <a:rPr lang="en-US">
                <a:cs typeface="Calibri"/>
              </a:rPr>
              <a:t>You are part of a national community-based campaign called Talking is Teaching: Talk, Read, Sing</a:t>
            </a:r>
            <a:endParaRPr lang="en-US"/>
          </a:p>
        </p:txBody>
      </p:sp>
      <p:pic>
        <p:nvPicPr>
          <p:cNvPr id="7" name="Picture 6" descr="A close up of a logo&#10;&#10;Description generated with very high confidence">
            <a:extLst>
              <a:ext uri="{FF2B5EF4-FFF2-40B4-BE49-F238E27FC236}">
                <a16:creationId xmlns:a16="http://schemas.microsoft.com/office/drawing/2014/main" id="{2D8DFEF7-BA35-474E-BEB8-670D9B5AF8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360173" y="6060016"/>
            <a:ext cx="631031" cy="738595"/>
          </a:xfrm>
          <a:prstGeom prst="rect">
            <a:avLst/>
          </a:prstGeom>
        </p:spPr>
      </p:pic>
      <p:pic>
        <p:nvPicPr>
          <p:cNvPr id="8" name="Picture 8" descr="A close up of a logo&#10;&#10;Description generated with high confidence">
            <a:extLst>
              <a:ext uri="{FF2B5EF4-FFF2-40B4-BE49-F238E27FC236}">
                <a16:creationId xmlns:a16="http://schemas.microsoft.com/office/drawing/2014/main" id="{3CDC4EA8-73AF-41C7-8A03-C9BDDD6D7B08}"/>
              </a:ext>
            </a:extLst>
          </p:cNvPr>
          <p:cNvPicPr>
            <a:picLocks noChangeAspect="1"/>
          </p:cNvPicPr>
          <p:nvPr/>
        </p:nvPicPr>
        <p:blipFill>
          <a:blip r:embed="rId4"/>
          <a:stretch>
            <a:fillRect/>
          </a:stretch>
        </p:blipFill>
        <p:spPr>
          <a:xfrm>
            <a:off x="1198375" y="275930"/>
            <a:ext cx="1493710" cy="1634749"/>
          </a:xfrm>
          <a:prstGeom prst="rect">
            <a:avLst/>
          </a:prstGeom>
        </p:spPr>
      </p:pic>
      <p:pic>
        <p:nvPicPr>
          <p:cNvPr id="10" name="Picture 10" descr="A close up of a logo&#10;&#10;Description generated with high confidence">
            <a:extLst>
              <a:ext uri="{FF2B5EF4-FFF2-40B4-BE49-F238E27FC236}">
                <a16:creationId xmlns:a16="http://schemas.microsoft.com/office/drawing/2014/main" id="{B53469AD-B59C-46DB-B17A-52EFFADE092D}"/>
              </a:ext>
            </a:extLst>
          </p:cNvPr>
          <p:cNvPicPr>
            <a:picLocks noChangeAspect="1"/>
          </p:cNvPicPr>
          <p:nvPr/>
        </p:nvPicPr>
        <p:blipFill>
          <a:blip r:embed="rId5"/>
          <a:stretch>
            <a:fillRect/>
          </a:stretch>
        </p:blipFill>
        <p:spPr>
          <a:xfrm>
            <a:off x="6579704" y="275113"/>
            <a:ext cx="1635697" cy="1465999"/>
          </a:xfrm>
          <a:prstGeom prst="rect">
            <a:avLst/>
          </a:prstGeom>
        </p:spPr>
      </p:pic>
    </p:spTree>
    <p:extLst>
      <p:ext uri="{BB962C8B-B14F-4D97-AF65-F5344CB8AC3E}">
        <p14:creationId xmlns:p14="http://schemas.microsoft.com/office/powerpoint/2010/main" val="2192926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lking is teachingv3 (dragged).pdf"/>
          <p:cNvPicPr>
            <a:picLocks noChangeAspect="1"/>
          </p:cNvPicPr>
          <p:nvPr/>
        </p:nvPicPr>
        <p:blipFill rotWithShape="1">
          <a:blip r:embed="rId3">
            <a:extLst>
              <a:ext uri="{28A0092B-C50C-407E-A947-70E740481C1C}">
                <a14:useLocalDpi xmlns:a14="http://schemas.microsoft.com/office/drawing/2010/main" val="0"/>
              </a:ext>
            </a:extLst>
          </a:blip>
          <a:srcRect t="15168"/>
          <a:stretch/>
        </p:blipFill>
        <p:spPr>
          <a:xfrm>
            <a:off x="698444" y="1463838"/>
            <a:ext cx="7543800" cy="4945115"/>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7727" t="21515" r="51970" b="23714"/>
          <a:stretch/>
        </p:blipFill>
        <p:spPr>
          <a:xfrm>
            <a:off x="8382003" y="6092272"/>
            <a:ext cx="627965" cy="734419"/>
          </a:xfrm>
          <a:prstGeom prst="rect">
            <a:avLst/>
          </a:prstGeom>
        </p:spPr>
      </p:pic>
      <p:sp>
        <p:nvSpPr>
          <p:cNvPr id="5" name="Rectangle 4">
            <a:extLst>
              <a:ext uri="{FF2B5EF4-FFF2-40B4-BE49-F238E27FC236}">
                <a16:creationId xmlns:a16="http://schemas.microsoft.com/office/drawing/2014/main" id="{5063D06B-BC32-05A4-93E2-23930C4CD783}"/>
              </a:ext>
            </a:extLst>
          </p:cNvPr>
          <p:cNvSpPr/>
          <p:nvPr/>
        </p:nvSpPr>
        <p:spPr>
          <a:xfrm rot="10800000" flipV="1">
            <a:off x="0" y="-8627"/>
            <a:ext cx="9148866" cy="1550409"/>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3A0CE5E-D4A6-65CA-54E0-82DD22F7083A}"/>
              </a:ext>
            </a:extLst>
          </p:cNvPr>
          <p:cNvSpPr txBox="1"/>
          <p:nvPr/>
        </p:nvSpPr>
        <p:spPr>
          <a:xfrm>
            <a:off x="982777" y="342885"/>
            <a:ext cx="7619999" cy="769441"/>
          </a:xfrm>
          <a:prstGeom prst="rect">
            <a:avLst/>
          </a:prstGeom>
          <a:noFill/>
        </p:spPr>
        <p:txBody>
          <a:bodyPr wrap="square" rtlCol="0" anchor="t">
            <a:spAutoFit/>
          </a:bodyPr>
          <a:lstStyle/>
          <a:p>
            <a:r>
              <a:rPr lang="en-US" sz="4400" b="1">
                <a:solidFill>
                  <a:schemeClr val="bg1"/>
                </a:solidFill>
                <a:latin typeface="Calibri" panose="020F0502020204030204" pitchFamily="34" charset="0"/>
                <a:cs typeface="Calibri" panose="020F0502020204030204" pitchFamily="34" charset="0"/>
              </a:rPr>
              <a:t>Making Small Moments Big</a:t>
            </a:r>
            <a:endParaRPr lang="en-US" sz="24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0106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EBB3D80-58CF-460E-A56B-7D8DBC3337F0}"/>
              </a:ext>
            </a:extLst>
          </p:cNvPr>
          <p:cNvSpPr/>
          <p:nvPr/>
        </p:nvSpPr>
        <p:spPr>
          <a:xfrm rot="10800000" flipV="1">
            <a:off x="3003329" y="1396892"/>
            <a:ext cx="3137336" cy="54694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8DF1989-CBE5-4E04-B51C-00188D03ED36}"/>
              </a:ext>
            </a:extLst>
          </p:cNvPr>
          <p:cNvSpPr/>
          <p:nvPr/>
        </p:nvSpPr>
        <p:spPr>
          <a:xfrm>
            <a:off x="1" y="-8049"/>
            <a:ext cx="9141482" cy="1407062"/>
          </a:xfrm>
          <a:prstGeom prst="rect">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4E5854B-31B2-46A2-B641-1ABCECE2C1B5}"/>
              </a:ext>
            </a:extLst>
          </p:cNvPr>
          <p:cNvSpPr txBox="1"/>
          <p:nvPr/>
        </p:nvSpPr>
        <p:spPr>
          <a:xfrm>
            <a:off x="329721" y="335539"/>
            <a:ext cx="8707819" cy="707886"/>
          </a:xfrm>
          <a:prstGeom prst="rect">
            <a:avLst/>
          </a:prstGeom>
          <a:noFill/>
        </p:spPr>
        <p:txBody>
          <a:bodyPr wrap="square" lIns="91440" tIns="45720" rIns="91440" bIns="45720" rtlCol="0" anchor="t">
            <a:spAutoFit/>
          </a:bodyPr>
          <a:lstStyle/>
          <a:p>
            <a:r>
              <a:rPr lang="en-US" sz="4000" b="1" i="1">
                <a:solidFill>
                  <a:schemeClr val="bg1"/>
                </a:solidFill>
                <a:cs typeface="Arial"/>
              </a:rPr>
              <a:t>Too Small to Fail's </a:t>
            </a:r>
            <a:r>
              <a:rPr lang="en-US" sz="4000" b="1">
                <a:solidFill>
                  <a:schemeClr val="bg1"/>
                </a:solidFill>
                <a:cs typeface="Arial"/>
              </a:rPr>
              <a:t>Three Key Strategies</a:t>
            </a:r>
          </a:p>
        </p:txBody>
      </p:sp>
      <p:sp>
        <p:nvSpPr>
          <p:cNvPr id="3" name="TextBox 2">
            <a:extLst>
              <a:ext uri="{FF2B5EF4-FFF2-40B4-BE49-F238E27FC236}">
                <a16:creationId xmlns:a16="http://schemas.microsoft.com/office/drawing/2014/main" id="{4805ED33-F50B-4360-B9EA-16E9E435D9C0}"/>
              </a:ext>
            </a:extLst>
          </p:cNvPr>
          <p:cNvSpPr txBox="1"/>
          <p:nvPr/>
        </p:nvSpPr>
        <p:spPr>
          <a:xfrm>
            <a:off x="827690" y="1608083"/>
            <a:ext cx="145831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People</a:t>
            </a:r>
            <a:endParaRPr lang="en-US" sz="3200">
              <a:cs typeface="Calibri"/>
            </a:endParaRPr>
          </a:p>
        </p:txBody>
      </p:sp>
      <p:sp>
        <p:nvSpPr>
          <p:cNvPr id="11" name="TextBox 10">
            <a:extLst>
              <a:ext uri="{FF2B5EF4-FFF2-40B4-BE49-F238E27FC236}">
                <a16:creationId xmlns:a16="http://schemas.microsoft.com/office/drawing/2014/main" id="{EF4717A6-B80F-46ED-BD92-E59EEAFEAA7F}"/>
              </a:ext>
            </a:extLst>
          </p:cNvPr>
          <p:cNvSpPr txBox="1"/>
          <p:nvPr/>
        </p:nvSpPr>
        <p:spPr>
          <a:xfrm>
            <a:off x="3823137" y="1608082"/>
            <a:ext cx="145831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Places</a:t>
            </a:r>
            <a:endParaRPr lang="en-US" sz="3200">
              <a:cs typeface="Calibri"/>
            </a:endParaRPr>
          </a:p>
        </p:txBody>
      </p:sp>
      <p:sp>
        <p:nvSpPr>
          <p:cNvPr id="12" name="TextBox 11">
            <a:extLst>
              <a:ext uri="{FF2B5EF4-FFF2-40B4-BE49-F238E27FC236}">
                <a16:creationId xmlns:a16="http://schemas.microsoft.com/office/drawing/2014/main" id="{E553B8FE-7E0B-4B96-B0D1-E15C4AE24372}"/>
              </a:ext>
            </a:extLst>
          </p:cNvPr>
          <p:cNvSpPr txBox="1"/>
          <p:nvPr/>
        </p:nvSpPr>
        <p:spPr>
          <a:xfrm>
            <a:off x="6739759" y="1608082"/>
            <a:ext cx="27037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Resources</a:t>
            </a:r>
            <a:endParaRPr lang="en-US"/>
          </a:p>
        </p:txBody>
      </p:sp>
      <p:pic>
        <p:nvPicPr>
          <p:cNvPr id="14" name="Picture 8">
            <a:extLst>
              <a:ext uri="{FF2B5EF4-FFF2-40B4-BE49-F238E27FC236}">
                <a16:creationId xmlns:a16="http://schemas.microsoft.com/office/drawing/2014/main" id="{1DA8ED6D-590C-4C27-9EE7-58A6F538124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1" t="-1761" r="503" b="1635"/>
          <a:stretch/>
        </p:blipFill>
        <p:spPr bwMode="auto">
          <a:xfrm>
            <a:off x="6329664" y="2404129"/>
            <a:ext cx="2590603" cy="34567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7" descr="A picture containing text, person, indoor, posing&#10;&#10;Description automatically generated">
            <a:extLst>
              <a:ext uri="{FF2B5EF4-FFF2-40B4-BE49-F238E27FC236}">
                <a16:creationId xmlns:a16="http://schemas.microsoft.com/office/drawing/2014/main" id="{6CCFA045-0D3E-452B-AE5F-D3315619B85E}"/>
              </a:ext>
            </a:extLst>
          </p:cNvPr>
          <p:cNvPicPr>
            <a:picLocks noChangeAspect="1"/>
          </p:cNvPicPr>
          <p:nvPr/>
        </p:nvPicPr>
        <p:blipFill>
          <a:blip r:embed="rId4"/>
          <a:stretch>
            <a:fillRect/>
          </a:stretch>
        </p:blipFill>
        <p:spPr>
          <a:xfrm>
            <a:off x="126124" y="2491333"/>
            <a:ext cx="2743200" cy="3373059"/>
          </a:xfrm>
          <a:prstGeom prst="rect">
            <a:avLst/>
          </a:prstGeom>
        </p:spPr>
      </p:pic>
      <p:pic>
        <p:nvPicPr>
          <p:cNvPr id="18" name="Picture 18" descr="A picture containing text, person&#10;&#10;Description automatically generated">
            <a:extLst>
              <a:ext uri="{FF2B5EF4-FFF2-40B4-BE49-F238E27FC236}">
                <a16:creationId xmlns:a16="http://schemas.microsoft.com/office/drawing/2014/main" id="{B1B8C712-E1B4-49B8-A780-C82CF23069DB}"/>
              </a:ext>
            </a:extLst>
          </p:cNvPr>
          <p:cNvPicPr>
            <a:picLocks noChangeAspect="1"/>
          </p:cNvPicPr>
          <p:nvPr/>
        </p:nvPicPr>
        <p:blipFill rotWithShape="1">
          <a:blip r:embed="rId5"/>
          <a:srcRect l="-627" t="11541" r="470" b="4073"/>
          <a:stretch/>
        </p:blipFill>
        <p:spPr>
          <a:xfrm>
            <a:off x="3176752" y="2487513"/>
            <a:ext cx="2747501" cy="1779852"/>
          </a:xfrm>
          <a:prstGeom prst="rect">
            <a:avLst/>
          </a:prstGeom>
        </p:spPr>
      </p:pic>
      <p:pic>
        <p:nvPicPr>
          <p:cNvPr id="4" name="Picture 4">
            <a:extLst>
              <a:ext uri="{FF2B5EF4-FFF2-40B4-BE49-F238E27FC236}">
                <a16:creationId xmlns:a16="http://schemas.microsoft.com/office/drawing/2014/main" id="{676089BE-9989-46DE-868F-D9E7A4533811}"/>
              </a:ext>
            </a:extLst>
          </p:cNvPr>
          <p:cNvPicPr>
            <a:picLocks noChangeAspect="1"/>
          </p:cNvPicPr>
          <p:nvPr/>
        </p:nvPicPr>
        <p:blipFill rotWithShape="1">
          <a:blip r:embed="rId6"/>
          <a:srcRect l="-35" t="13108" r="-124" b="13742"/>
          <a:stretch/>
        </p:blipFill>
        <p:spPr>
          <a:xfrm>
            <a:off x="3142943" y="4356003"/>
            <a:ext cx="2747550" cy="1504994"/>
          </a:xfrm>
          <a:prstGeom prst="rect">
            <a:avLst/>
          </a:prstGeom>
        </p:spPr>
      </p:pic>
    </p:spTree>
    <p:extLst>
      <p:ext uri="{BB962C8B-B14F-4D97-AF65-F5344CB8AC3E}">
        <p14:creationId xmlns:p14="http://schemas.microsoft.com/office/powerpoint/2010/main" val="1685394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3C8BC6-5622-49C9-9B7D-F648671FDF7E}"/>
              </a:ext>
            </a:extLst>
          </p:cNvPr>
          <p:cNvSpPr/>
          <p:nvPr/>
        </p:nvSpPr>
        <p:spPr>
          <a:xfrm>
            <a:off x="1" y="-8049"/>
            <a:ext cx="9141482" cy="1407062"/>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4E5854B-31B2-46A2-B641-1ABCECE2C1B5}"/>
              </a:ext>
            </a:extLst>
          </p:cNvPr>
          <p:cNvSpPr txBox="1"/>
          <p:nvPr/>
        </p:nvSpPr>
        <p:spPr>
          <a:xfrm>
            <a:off x="45942" y="335539"/>
            <a:ext cx="9243846" cy="707886"/>
          </a:xfrm>
          <a:prstGeom prst="rect">
            <a:avLst/>
          </a:prstGeom>
          <a:noFill/>
        </p:spPr>
        <p:txBody>
          <a:bodyPr wrap="square" lIns="91440" tIns="45720" rIns="91440" bIns="45720" rtlCol="0" anchor="t">
            <a:spAutoFit/>
          </a:bodyPr>
          <a:lstStyle/>
          <a:p>
            <a:pPr algn="ctr"/>
            <a:r>
              <a:rPr lang="en-US" sz="4000" b="1">
                <a:solidFill>
                  <a:schemeClr val="bg1"/>
                </a:solidFill>
                <a:cs typeface="Arial"/>
              </a:rPr>
              <a:t>Trusted Messengers</a:t>
            </a:r>
          </a:p>
        </p:txBody>
      </p:sp>
      <p:pic>
        <p:nvPicPr>
          <p:cNvPr id="2050" name="Picture 2" descr="Talking is teaching: Turning small moments into opportunities for  meaningful interactions | by Clinton Foundation | The Clinton Foundation">
            <a:extLst>
              <a:ext uri="{FF2B5EF4-FFF2-40B4-BE49-F238E27FC236}">
                <a16:creationId xmlns:a16="http://schemas.microsoft.com/office/drawing/2014/main" id="{01CD4A22-DAB7-825B-186D-82D59EE87E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003" y="1592527"/>
            <a:ext cx="3363231" cy="22415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F7924B5-5F9D-F210-2942-214A0C368C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944" y="2279905"/>
            <a:ext cx="2447925" cy="36395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339E590-8CE6-84D1-6C04-1D90F36B4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991" y="4011888"/>
            <a:ext cx="3353243" cy="250717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C3EF6FB-2946-718C-1256-6BB045C663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163" y="1592527"/>
            <a:ext cx="2260852" cy="250717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68949FC-CC17-528D-02BD-38849EC873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87538" y="4232326"/>
            <a:ext cx="2268477" cy="2446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630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87C18B-0A4C-5C10-B9FB-E2C048416D81}"/>
              </a:ext>
            </a:extLst>
          </p:cNvPr>
          <p:cNvSpPr/>
          <p:nvPr/>
        </p:nvSpPr>
        <p:spPr>
          <a:xfrm>
            <a:off x="0" y="-6380"/>
            <a:ext cx="9144000" cy="1286773"/>
          </a:xfrm>
          <a:prstGeom prst="rect">
            <a:avLst/>
          </a:prstGeom>
          <a:solidFill>
            <a:srgbClr val="0076A8"/>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7AE3460-CB6E-B5C5-1F82-A7E85800ECC8}"/>
              </a:ext>
            </a:extLst>
          </p:cNvPr>
          <p:cNvSpPr>
            <a:spLocks noGrp="1"/>
          </p:cNvSpPr>
          <p:nvPr>
            <p:ph type="title"/>
          </p:nvPr>
        </p:nvSpPr>
        <p:spPr>
          <a:xfrm>
            <a:off x="201012" y="59386"/>
            <a:ext cx="8942988" cy="1254502"/>
          </a:xfrm>
        </p:spPr>
        <p:txBody>
          <a:bodyPr>
            <a:normAutofit/>
          </a:bodyPr>
          <a:lstStyle/>
          <a:p>
            <a:pPr algn="ctr"/>
            <a:r>
              <a:rPr lang="en-US" b="1">
                <a:solidFill>
                  <a:schemeClr val="bg1"/>
                </a:solidFill>
                <a:latin typeface="+mn-lt"/>
              </a:rPr>
              <a:t>Places: Transforming Everyday Spaces</a:t>
            </a:r>
            <a:endParaRPr lang="en-US">
              <a:solidFill>
                <a:schemeClr val="bg1"/>
              </a:solidFill>
            </a:endParaRPr>
          </a:p>
        </p:txBody>
      </p:sp>
      <p:pic>
        <p:nvPicPr>
          <p:cNvPr id="5" name="Picture 4">
            <a:extLst>
              <a:ext uri="{FF2B5EF4-FFF2-40B4-BE49-F238E27FC236}">
                <a16:creationId xmlns:a16="http://schemas.microsoft.com/office/drawing/2014/main" id="{8CCD0A71-9C09-6860-318A-ACF39CEAA1DE}"/>
              </a:ext>
            </a:extLst>
          </p:cNvPr>
          <p:cNvPicPr>
            <a:picLocks noChangeAspect="1"/>
          </p:cNvPicPr>
          <p:nvPr/>
        </p:nvPicPr>
        <p:blipFill>
          <a:blip r:embed="rId3"/>
          <a:stretch>
            <a:fillRect/>
          </a:stretch>
        </p:blipFill>
        <p:spPr>
          <a:xfrm>
            <a:off x="4693716" y="4119464"/>
            <a:ext cx="4019708" cy="2679150"/>
          </a:xfrm>
          <a:prstGeom prst="rect">
            <a:avLst/>
          </a:prstGeom>
          <a:ln>
            <a:noFill/>
          </a:ln>
        </p:spPr>
      </p:pic>
      <p:pic>
        <p:nvPicPr>
          <p:cNvPr id="6" name="Picture 5" descr="A picture containing indoor, wall, floor, room&#10;&#10;Description automatically generated">
            <a:extLst>
              <a:ext uri="{FF2B5EF4-FFF2-40B4-BE49-F238E27FC236}">
                <a16:creationId xmlns:a16="http://schemas.microsoft.com/office/drawing/2014/main" id="{1EBFE6FF-0977-A385-2C12-C7335A106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004" y="4300610"/>
            <a:ext cx="4079231" cy="2498004"/>
          </a:xfrm>
          <a:prstGeom prst="rect">
            <a:avLst/>
          </a:prstGeom>
        </p:spPr>
      </p:pic>
      <p:pic>
        <p:nvPicPr>
          <p:cNvPr id="7" name="Picture 4" descr="A picture containing person, child, boy, little&#10;&#10;Description generated with very high confidence">
            <a:extLst>
              <a:ext uri="{FF2B5EF4-FFF2-40B4-BE49-F238E27FC236}">
                <a16:creationId xmlns:a16="http://schemas.microsoft.com/office/drawing/2014/main" id="{9754C2F4-5794-3088-D76C-A6C414A9377C}"/>
              </a:ext>
            </a:extLst>
          </p:cNvPr>
          <p:cNvPicPr>
            <a:picLocks noChangeAspect="1"/>
          </p:cNvPicPr>
          <p:nvPr/>
        </p:nvPicPr>
        <p:blipFill rotWithShape="1">
          <a:blip r:embed="rId5"/>
          <a:srcRect l="5694" t="5343" r="-229" b="14520"/>
          <a:stretch/>
        </p:blipFill>
        <p:spPr>
          <a:xfrm>
            <a:off x="4693717" y="1377983"/>
            <a:ext cx="4019708" cy="2653891"/>
          </a:xfrm>
          <a:prstGeom prst="rect">
            <a:avLst/>
          </a:prstGeom>
          <a:ln>
            <a:noFill/>
          </a:ln>
        </p:spPr>
      </p:pic>
      <p:pic>
        <p:nvPicPr>
          <p:cNvPr id="4106" name="Picture 10" descr="Learning in Everyday Spaces'">
            <a:extLst>
              <a:ext uri="{FF2B5EF4-FFF2-40B4-BE49-F238E27FC236}">
                <a16:creationId xmlns:a16="http://schemas.microsoft.com/office/drawing/2014/main" id="{F1A36938-A4CE-8E4F-5F53-9EC0977A78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829"/>
          <a:stretch/>
        </p:blipFill>
        <p:spPr bwMode="auto">
          <a:xfrm>
            <a:off x="427943" y="1412185"/>
            <a:ext cx="4055292" cy="280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914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A6239D-0079-C744-CD59-00D8C55A920D}"/>
              </a:ext>
            </a:extLst>
          </p:cNvPr>
          <p:cNvSpPr/>
          <p:nvPr/>
        </p:nvSpPr>
        <p:spPr>
          <a:xfrm>
            <a:off x="1" y="-8049"/>
            <a:ext cx="9141482" cy="1549129"/>
          </a:xfrm>
          <a:prstGeom prst="rect">
            <a:avLst/>
          </a:prstGeom>
          <a:solidFill>
            <a:schemeClr val="accent6"/>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137FA71-D4D2-42BF-B3AC-9F285E73E41C}"/>
              </a:ext>
            </a:extLst>
          </p:cNvPr>
          <p:cNvSpPr txBox="1"/>
          <p:nvPr/>
        </p:nvSpPr>
        <p:spPr>
          <a:xfrm>
            <a:off x="-419" y="382326"/>
            <a:ext cx="9131083" cy="769441"/>
          </a:xfrm>
          <a:prstGeom prst="rect">
            <a:avLst/>
          </a:prstGeom>
          <a:noFill/>
        </p:spPr>
        <p:txBody>
          <a:bodyPr wrap="square" lIns="91440" tIns="45720" rIns="91440" bIns="45720" rtlCol="0" anchor="t">
            <a:spAutoFit/>
          </a:bodyPr>
          <a:lstStyle/>
          <a:p>
            <a:pPr algn="ctr"/>
            <a:r>
              <a:rPr lang="en-US" sz="4400" b="1">
                <a:solidFill>
                  <a:schemeClr val="bg1"/>
                </a:solidFill>
                <a:cs typeface="Arial"/>
              </a:rPr>
              <a:t>Resources</a:t>
            </a:r>
            <a:endParaRPr lang="en-US"/>
          </a:p>
        </p:txBody>
      </p:sp>
      <p:pic>
        <p:nvPicPr>
          <p:cNvPr id="2" name="Picture 3">
            <a:extLst>
              <a:ext uri="{FF2B5EF4-FFF2-40B4-BE49-F238E27FC236}">
                <a16:creationId xmlns:a16="http://schemas.microsoft.com/office/drawing/2014/main" id="{91D0B08D-DDAA-4BFC-CECC-40A3E7EE9E56}"/>
              </a:ext>
            </a:extLst>
          </p:cNvPr>
          <p:cNvPicPr>
            <a:picLocks noChangeAspect="1"/>
          </p:cNvPicPr>
          <p:nvPr/>
        </p:nvPicPr>
        <p:blipFill>
          <a:blip r:embed="rId3"/>
          <a:stretch>
            <a:fillRect/>
          </a:stretch>
        </p:blipFill>
        <p:spPr>
          <a:xfrm>
            <a:off x="112986" y="1648869"/>
            <a:ext cx="3289540" cy="4932302"/>
          </a:xfrm>
          <a:prstGeom prst="rect">
            <a:avLst/>
          </a:prstGeom>
        </p:spPr>
      </p:pic>
      <p:pic>
        <p:nvPicPr>
          <p:cNvPr id="3" name="Picture 10" descr="A picture containing window, person&#10;&#10;Description automatically generated">
            <a:extLst>
              <a:ext uri="{FF2B5EF4-FFF2-40B4-BE49-F238E27FC236}">
                <a16:creationId xmlns:a16="http://schemas.microsoft.com/office/drawing/2014/main" id="{8F385E9B-411C-3F69-309E-AEC656C81999}"/>
              </a:ext>
            </a:extLst>
          </p:cNvPr>
          <p:cNvPicPr>
            <a:picLocks noChangeAspect="1"/>
          </p:cNvPicPr>
          <p:nvPr/>
        </p:nvPicPr>
        <p:blipFill>
          <a:blip r:embed="rId4"/>
          <a:stretch>
            <a:fillRect/>
          </a:stretch>
        </p:blipFill>
        <p:spPr>
          <a:xfrm>
            <a:off x="3496271" y="1648869"/>
            <a:ext cx="2440297" cy="4963995"/>
          </a:xfrm>
          <a:prstGeom prst="rect">
            <a:avLst/>
          </a:prstGeom>
        </p:spPr>
      </p:pic>
      <p:pic>
        <p:nvPicPr>
          <p:cNvPr id="7170" name="Picture 2" descr="Talk, Read, Sing Clothing, Blankets, Tote | Talk, Read, Sing | Goodby  Silverstein &amp; Partners">
            <a:extLst>
              <a:ext uri="{FF2B5EF4-FFF2-40B4-BE49-F238E27FC236}">
                <a16:creationId xmlns:a16="http://schemas.microsoft.com/office/drawing/2014/main" id="{215232F3-9B4B-8D23-9356-16AE3CC7EB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961" r="6721"/>
          <a:stretch/>
        </p:blipFill>
        <p:spPr bwMode="auto">
          <a:xfrm>
            <a:off x="6024271" y="1648869"/>
            <a:ext cx="3046688" cy="27112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89122C5-513A-30DB-3093-A60D1F2DDA95}"/>
              </a:ext>
            </a:extLst>
          </p:cNvPr>
          <p:cNvPicPr>
            <a:picLocks noChangeAspect="1"/>
          </p:cNvPicPr>
          <p:nvPr/>
        </p:nvPicPr>
        <p:blipFill>
          <a:blip r:embed="rId6"/>
          <a:stretch>
            <a:fillRect/>
          </a:stretch>
        </p:blipFill>
        <p:spPr>
          <a:xfrm rot="21198987">
            <a:off x="6059539" y="4446917"/>
            <a:ext cx="1614593" cy="20992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5A2BAB3C-8325-9EE1-C82E-70D856299F65}"/>
              </a:ext>
            </a:extLst>
          </p:cNvPr>
          <p:cNvPicPr>
            <a:picLocks noChangeAspect="1"/>
          </p:cNvPicPr>
          <p:nvPr/>
        </p:nvPicPr>
        <p:blipFill>
          <a:blip r:embed="rId7"/>
          <a:stretch>
            <a:fillRect/>
          </a:stretch>
        </p:blipFill>
        <p:spPr>
          <a:xfrm rot="1875052">
            <a:off x="7274932" y="4593980"/>
            <a:ext cx="1551479" cy="20071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69470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04D0B2-CE3E-4D55-8097-A49BAC52A770}"/>
              </a:ext>
            </a:extLst>
          </p:cNvPr>
          <p:cNvGrpSpPr/>
          <p:nvPr/>
        </p:nvGrpSpPr>
        <p:grpSpPr>
          <a:xfrm>
            <a:off x="1" y="1949720"/>
            <a:ext cx="8570667" cy="2758758"/>
            <a:chOff x="-18066" y="371630"/>
            <a:chExt cx="7268308" cy="1294072"/>
          </a:xfrm>
          <a:solidFill>
            <a:schemeClr val="accent5">
              <a:lumMod val="75000"/>
            </a:schemeClr>
          </a:solidFill>
        </p:grpSpPr>
        <p:sp>
          <p:nvSpPr>
            <p:cNvPr id="5" name="Rectangle 4">
              <a:extLst>
                <a:ext uri="{FF2B5EF4-FFF2-40B4-BE49-F238E27FC236}">
                  <a16:creationId xmlns:a16="http://schemas.microsoft.com/office/drawing/2014/main" id="{0F80B0C4-2CA9-4730-8A86-BE932D948F28}"/>
                </a:ext>
              </a:extLst>
            </p:cNvPr>
            <p:cNvSpPr/>
            <p:nvPr/>
          </p:nvSpPr>
          <p:spPr>
            <a:xfrm rot="10800000" flipV="1">
              <a:off x="-18066" y="371630"/>
              <a:ext cx="7268308" cy="1294072"/>
            </a:xfrm>
            <a:prstGeom prst="rect">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sp>
          <p:nvSpPr>
            <p:cNvPr id="6" name="Title 1">
              <a:extLst>
                <a:ext uri="{FF2B5EF4-FFF2-40B4-BE49-F238E27FC236}">
                  <a16:creationId xmlns:a16="http://schemas.microsoft.com/office/drawing/2014/main" id="{9DB7E58E-DA3E-4D9F-B011-43702F80DB80}"/>
                </a:ext>
              </a:extLst>
            </p:cNvPr>
            <p:cNvSpPr txBox="1">
              <a:spLocks/>
            </p:cNvSpPr>
            <p:nvPr/>
          </p:nvSpPr>
          <p:spPr>
            <a:xfrm>
              <a:off x="303764" y="588248"/>
              <a:ext cx="6624646" cy="860836"/>
            </a:xfrm>
            <a:prstGeom prst="rect">
              <a:avLst/>
            </a:prstGeom>
            <a:grpFill/>
            <a:ln>
              <a:solidFill>
                <a:schemeClr val="accent5">
                  <a:lumMod val="75000"/>
                </a:schemeClr>
              </a:solidFill>
            </a:ln>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a:solidFill>
                    <a:schemeClr val="bg1"/>
                  </a:solidFill>
                  <a:cs typeface="Arial"/>
                </a:rPr>
                <a:t>Optional Slides:</a:t>
              </a:r>
            </a:p>
            <a:p>
              <a:r>
                <a:rPr lang="en-US" sz="7200" b="1">
                  <a:solidFill>
                    <a:schemeClr val="bg1"/>
                  </a:solidFill>
                  <a:cs typeface="Arial"/>
                </a:rPr>
                <a:t>Building Trust</a:t>
              </a:r>
              <a:endParaRPr lang="en-US" sz="7200">
                <a:solidFill>
                  <a:schemeClr val="bg1"/>
                </a:solidFill>
                <a:cs typeface="Calibri"/>
              </a:endParaRPr>
            </a:p>
          </p:txBody>
        </p:sp>
      </p:grpSp>
    </p:spTree>
    <p:extLst>
      <p:ext uri="{BB962C8B-B14F-4D97-AF65-F5344CB8AC3E}">
        <p14:creationId xmlns:p14="http://schemas.microsoft.com/office/powerpoint/2010/main" val="4236272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picture containing drawing&#10;&#10;Description automatically generated">
            <a:extLst>
              <a:ext uri="{FF2B5EF4-FFF2-40B4-BE49-F238E27FC236}">
                <a16:creationId xmlns:a16="http://schemas.microsoft.com/office/drawing/2014/main" id="{467D60C6-1811-4F77-A4B0-5AF2409584D7}"/>
              </a:ext>
            </a:extLst>
          </p:cNvPr>
          <p:cNvPicPr>
            <a:picLocks noChangeAspect="1"/>
          </p:cNvPicPr>
          <p:nvPr/>
        </p:nvPicPr>
        <p:blipFill>
          <a:blip r:embed="rId3"/>
          <a:stretch>
            <a:fillRect/>
          </a:stretch>
        </p:blipFill>
        <p:spPr>
          <a:xfrm rot="21420000">
            <a:off x="244058" y="1453418"/>
            <a:ext cx="8720495" cy="4345503"/>
          </a:xfrm>
          <a:prstGeom prst="rect">
            <a:avLst/>
          </a:prstGeom>
        </p:spPr>
      </p:pic>
      <p:sp>
        <p:nvSpPr>
          <p:cNvPr id="4" name="Rectangle 3">
            <a:extLst>
              <a:ext uri="{FF2B5EF4-FFF2-40B4-BE49-F238E27FC236}">
                <a16:creationId xmlns:a16="http://schemas.microsoft.com/office/drawing/2014/main" id="{F1FB2895-4E9E-2541-893E-50F1CB1A7277}"/>
              </a:ext>
            </a:extLst>
          </p:cNvPr>
          <p:cNvSpPr/>
          <p:nvPr/>
        </p:nvSpPr>
        <p:spPr>
          <a:xfrm rot="10800000" flipV="1">
            <a:off x="-7" y="223980"/>
            <a:ext cx="6616938" cy="114458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372542A-D5E7-914B-BEE1-4031AA174A5F}"/>
              </a:ext>
            </a:extLst>
          </p:cNvPr>
          <p:cNvSpPr>
            <a:spLocks noGrp="1"/>
          </p:cNvSpPr>
          <p:nvPr>
            <p:ph type="title"/>
          </p:nvPr>
        </p:nvSpPr>
        <p:spPr>
          <a:xfrm>
            <a:off x="452437" y="215751"/>
            <a:ext cx="8229600" cy="1143000"/>
          </a:xfrm>
        </p:spPr>
        <p:txBody>
          <a:bodyPr>
            <a:noAutofit/>
          </a:bodyPr>
          <a:lstStyle/>
          <a:p>
            <a:pPr algn="l"/>
            <a:r>
              <a:rPr lang="en-US" b="1">
                <a:solidFill>
                  <a:schemeClr val="bg1"/>
                </a:solidFill>
              </a:rPr>
              <a:t>An Exercise</a:t>
            </a:r>
            <a:endParaRPr lang="en-US">
              <a:solidFill>
                <a:schemeClr val="bg1"/>
              </a:solidFill>
            </a:endParaRPr>
          </a:p>
        </p:txBody>
      </p:sp>
      <p:pic>
        <p:nvPicPr>
          <p:cNvPr id="8" name="Picture 7">
            <a:extLst>
              <a:ext uri="{FF2B5EF4-FFF2-40B4-BE49-F238E27FC236}">
                <a16:creationId xmlns:a16="http://schemas.microsoft.com/office/drawing/2014/main" id="{C8C9C236-1935-B844-AEE5-3F560B2F21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27" t="21515" r="51970" b="23714"/>
          <a:stretch/>
        </p:blipFill>
        <p:spPr>
          <a:xfrm>
            <a:off x="8383148" y="6094479"/>
            <a:ext cx="608056" cy="704132"/>
          </a:xfrm>
          <a:prstGeom prst="rect">
            <a:avLst/>
          </a:prstGeom>
        </p:spPr>
      </p:pic>
      <p:sp>
        <p:nvSpPr>
          <p:cNvPr id="11" name="TextBox 10">
            <a:extLst>
              <a:ext uri="{FF2B5EF4-FFF2-40B4-BE49-F238E27FC236}">
                <a16:creationId xmlns:a16="http://schemas.microsoft.com/office/drawing/2014/main" id="{300872B7-85B3-4CEE-89DF-A6AA8389F705}"/>
              </a:ext>
            </a:extLst>
          </p:cNvPr>
          <p:cNvSpPr txBox="1"/>
          <p:nvPr/>
        </p:nvSpPr>
        <p:spPr>
          <a:xfrm>
            <a:off x="813036" y="2122430"/>
            <a:ext cx="7962054"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cs typeface="Calibri"/>
              </a:rPr>
              <a:t>Think about someone you </a:t>
            </a:r>
            <a:r>
              <a:rPr lang="en-US" sz="4000" b="1" u="sng">
                <a:cs typeface="Calibri"/>
              </a:rPr>
              <a:t>trust</a:t>
            </a:r>
            <a:r>
              <a:rPr lang="en-US" sz="4000" b="1">
                <a:cs typeface="Calibri"/>
              </a:rPr>
              <a:t>. </a:t>
            </a:r>
            <a:endParaRPr lang="en-US" sz="4000" u="sng">
              <a:cs typeface="Calibri"/>
            </a:endParaRPr>
          </a:p>
          <a:p>
            <a:pPr algn="ctr"/>
            <a:r>
              <a:rPr lang="en-US" sz="3600">
                <a:cs typeface="Calibri"/>
              </a:rPr>
              <a:t>What makes them trustworthy?</a:t>
            </a:r>
          </a:p>
          <a:p>
            <a:pPr algn="ctr"/>
            <a:r>
              <a:rPr lang="en-US" sz="3600">
                <a:cs typeface="Calibri"/>
              </a:rPr>
              <a:t>Why do you listen to them?</a:t>
            </a:r>
          </a:p>
          <a:p>
            <a:pPr algn="ctr"/>
            <a:r>
              <a:rPr lang="en-US" sz="3600">
                <a:cs typeface="Calibri"/>
              </a:rPr>
              <a:t>How do you incorporate their feedback into your daily life?</a:t>
            </a:r>
          </a:p>
        </p:txBody>
      </p:sp>
      <p:pic>
        <p:nvPicPr>
          <p:cNvPr id="13" name="Picture 13" descr="A picture containing room&#10;&#10;Description automatically generated">
            <a:extLst>
              <a:ext uri="{FF2B5EF4-FFF2-40B4-BE49-F238E27FC236}">
                <a16:creationId xmlns:a16="http://schemas.microsoft.com/office/drawing/2014/main" id="{E977FC9B-B43D-4C5B-BDCA-03E54B5C755A}"/>
              </a:ext>
            </a:extLst>
          </p:cNvPr>
          <p:cNvPicPr>
            <a:picLocks noChangeAspect="1"/>
          </p:cNvPicPr>
          <p:nvPr/>
        </p:nvPicPr>
        <p:blipFill>
          <a:blip r:embed="rId5"/>
          <a:stretch>
            <a:fillRect/>
          </a:stretch>
        </p:blipFill>
        <p:spPr>
          <a:xfrm>
            <a:off x="242348" y="5015332"/>
            <a:ext cx="1697844" cy="1790339"/>
          </a:xfrm>
          <a:prstGeom prst="rect">
            <a:avLst/>
          </a:prstGeom>
        </p:spPr>
      </p:pic>
    </p:spTree>
    <p:extLst>
      <p:ext uri="{BB962C8B-B14F-4D97-AF65-F5344CB8AC3E}">
        <p14:creationId xmlns:p14="http://schemas.microsoft.com/office/powerpoint/2010/main" val="486937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FB2895-4E9E-2541-893E-50F1CB1A7277}"/>
              </a:ext>
            </a:extLst>
          </p:cNvPr>
          <p:cNvSpPr/>
          <p:nvPr/>
        </p:nvSpPr>
        <p:spPr>
          <a:xfrm rot="10800000" flipV="1">
            <a:off x="-7" y="223980"/>
            <a:ext cx="6616938" cy="114458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372542A-D5E7-914B-BEE1-4031AA174A5F}"/>
              </a:ext>
            </a:extLst>
          </p:cNvPr>
          <p:cNvSpPr>
            <a:spLocks noGrp="1"/>
          </p:cNvSpPr>
          <p:nvPr>
            <p:ph type="title"/>
          </p:nvPr>
        </p:nvSpPr>
        <p:spPr>
          <a:xfrm>
            <a:off x="452437" y="215751"/>
            <a:ext cx="8229600" cy="1143000"/>
          </a:xfrm>
        </p:spPr>
        <p:txBody>
          <a:bodyPr>
            <a:noAutofit/>
          </a:bodyPr>
          <a:lstStyle/>
          <a:p>
            <a:pPr algn="l"/>
            <a:r>
              <a:rPr lang="en-US" b="1">
                <a:solidFill>
                  <a:schemeClr val="bg1"/>
                </a:solidFill>
              </a:rPr>
              <a:t>Breakout Rooms!</a:t>
            </a:r>
            <a:endParaRPr lang="en-US">
              <a:solidFill>
                <a:schemeClr val="bg1"/>
              </a:solidFill>
            </a:endParaRPr>
          </a:p>
        </p:txBody>
      </p:sp>
      <p:pic>
        <p:nvPicPr>
          <p:cNvPr id="8" name="Picture 7">
            <a:extLst>
              <a:ext uri="{FF2B5EF4-FFF2-40B4-BE49-F238E27FC236}">
                <a16:creationId xmlns:a16="http://schemas.microsoft.com/office/drawing/2014/main" id="{C8C9C236-1935-B844-AEE5-3F560B2F21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383148" y="6094479"/>
            <a:ext cx="608056" cy="704132"/>
          </a:xfrm>
          <a:prstGeom prst="rect">
            <a:avLst/>
          </a:prstGeom>
        </p:spPr>
      </p:pic>
      <p:sp>
        <p:nvSpPr>
          <p:cNvPr id="11" name="TextBox 10">
            <a:extLst>
              <a:ext uri="{FF2B5EF4-FFF2-40B4-BE49-F238E27FC236}">
                <a16:creationId xmlns:a16="http://schemas.microsoft.com/office/drawing/2014/main" id="{300872B7-85B3-4CEE-89DF-A6AA8389F705}"/>
              </a:ext>
            </a:extLst>
          </p:cNvPr>
          <p:cNvSpPr txBox="1"/>
          <p:nvPr/>
        </p:nvSpPr>
        <p:spPr>
          <a:xfrm>
            <a:off x="111305" y="3273709"/>
            <a:ext cx="892533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cs typeface="Calibri"/>
              </a:rPr>
              <a:t>With your partner, share a story about who you trust and why.</a:t>
            </a:r>
            <a:endParaRPr lang="en-US" sz="4000">
              <a:cs typeface="Calibri"/>
            </a:endParaRPr>
          </a:p>
        </p:txBody>
      </p:sp>
      <p:pic>
        <p:nvPicPr>
          <p:cNvPr id="13" name="Picture 13" descr="A picture containing room&#10;&#10;Description automatically generated">
            <a:extLst>
              <a:ext uri="{FF2B5EF4-FFF2-40B4-BE49-F238E27FC236}">
                <a16:creationId xmlns:a16="http://schemas.microsoft.com/office/drawing/2014/main" id="{E977FC9B-B43D-4C5B-BDCA-03E54B5C755A}"/>
              </a:ext>
            </a:extLst>
          </p:cNvPr>
          <p:cNvPicPr>
            <a:picLocks noChangeAspect="1"/>
          </p:cNvPicPr>
          <p:nvPr/>
        </p:nvPicPr>
        <p:blipFill>
          <a:blip r:embed="rId4"/>
          <a:stretch>
            <a:fillRect/>
          </a:stretch>
        </p:blipFill>
        <p:spPr>
          <a:xfrm>
            <a:off x="454799" y="5026500"/>
            <a:ext cx="1422300" cy="1484179"/>
          </a:xfrm>
          <a:prstGeom prst="rect">
            <a:avLst/>
          </a:prstGeom>
        </p:spPr>
      </p:pic>
      <p:sp>
        <p:nvSpPr>
          <p:cNvPr id="2" name="Content Placeholder 2">
            <a:extLst>
              <a:ext uri="{FF2B5EF4-FFF2-40B4-BE49-F238E27FC236}">
                <a16:creationId xmlns:a16="http://schemas.microsoft.com/office/drawing/2014/main" id="{A4E45006-515E-4E3D-A022-D9C44C3E7803}"/>
              </a:ext>
            </a:extLst>
          </p:cNvPr>
          <p:cNvSpPr>
            <a:spLocks noGrp="1"/>
          </p:cNvSpPr>
          <p:nvPr>
            <p:ph idx="1"/>
          </p:nvPr>
        </p:nvSpPr>
        <p:spPr>
          <a:xfrm>
            <a:off x="419829" y="1787246"/>
            <a:ext cx="8528858" cy="1470075"/>
          </a:xfrm>
        </p:spPr>
        <p:txBody>
          <a:bodyPr vert="horz" lIns="91440" tIns="45720" rIns="91440" bIns="45720" rtlCol="0" anchor="t">
            <a:normAutofit/>
          </a:bodyPr>
          <a:lstStyle/>
          <a:p>
            <a:pPr marL="0" indent="0">
              <a:buNone/>
            </a:pPr>
            <a:r>
              <a:rPr lang="en-US" sz="3600">
                <a:cs typeface="Calibri"/>
              </a:rPr>
              <a:t>You will now be placed into breakout rooms of 2-3, for </a:t>
            </a:r>
            <a:r>
              <a:rPr lang="en-US" sz="3600" b="1">
                <a:cs typeface="Calibri"/>
              </a:rPr>
              <a:t>three minutes</a:t>
            </a:r>
            <a:r>
              <a:rPr lang="en-US" sz="3600">
                <a:cs typeface="Calibri"/>
              </a:rPr>
              <a:t> total. </a:t>
            </a:r>
          </a:p>
          <a:p>
            <a:pPr marL="0" indent="0">
              <a:buNone/>
            </a:pPr>
            <a:endParaRPr lang="en-US" sz="5100">
              <a:cs typeface="Calibri"/>
            </a:endParaRPr>
          </a:p>
          <a:p>
            <a:endParaRPr lang="en-US"/>
          </a:p>
        </p:txBody>
      </p:sp>
      <p:pic>
        <p:nvPicPr>
          <p:cNvPr id="3" name="Picture 5" descr="A picture containing graphics&#10;&#10;Description automatically generated">
            <a:extLst>
              <a:ext uri="{FF2B5EF4-FFF2-40B4-BE49-F238E27FC236}">
                <a16:creationId xmlns:a16="http://schemas.microsoft.com/office/drawing/2014/main" id="{9D677A51-40CC-4266-B3A8-A1AEA87E0C0E}"/>
              </a:ext>
            </a:extLst>
          </p:cNvPr>
          <p:cNvPicPr>
            <a:picLocks noChangeAspect="1"/>
          </p:cNvPicPr>
          <p:nvPr/>
        </p:nvPicPr>
        <p:blipFill>
          <a:blip r:embed="rId5"/>
          <a:stretch>
            <a:fillRect/>
          </a:stretch>
        </p:blipFill>
        <p:spPr>
          <a:xfrm rot="840000">
            <a:off x="3059184" y="5097947"/>
            <a:ext cx="1130755" cy="1226092"/>
          </a:xfrm>
          <a:prstGeom prst="rect">
            <a:avLst/>
          </a:prstGeom>
        </p:spPr>
      </p:pic>
      <p:pic>
        <p:nvPicPr>
          <p:cNvPr id="6" name="Picture 9" descr="A close up of a logo&#10;&#10;Description automatically generated">
            <a:extLst>
              <a:ext uri="{FF2B5EF4-FFF2-40B4-BE49-F238E27FC236}">
                <a16:creationId xmlns:a16="http://schemas.microsoft.com/office/drawing/2014/main" id="{B953EC32-DCB4-4952-9F3A-5FFF4DA0DBB7}"/>
              </a:ext>
            </a:extLst>
          </p:cNvPr>
          <p:cNvPicPr>
            <a:picLocks noChangeAspect="1"/>
          </p:cNvPicPr>
          <p:nvPr/>
        </p:nvPicPr>
        <p:blipFill>
          <a:blip r:embed="rId6"/>
          <a:stretch>
            <a:fillRect/>
          </a:stretch>
        </p:blipFill>
        <p:spPr>
          <a:xfrm>
            <a:off x="2085267" y="4923063"/>
            <a:ext cx="840299" cy="1573668"/>
          </a:xfrm>
          <a:prstGeom prst="rect">
            <a:avLst/>
          </a:prstGeom>
        </p:spPr>
      </p:pic>
    </p:spTree>
    <p:extLst>
      <p:ext uri="{BB962C8B-B14F-4D97-AF65-F5344CB8AC3E}">
        <p14:creationId xmlns:p14="http://schemas.microsoft.com/office/powerpoint/2010/main" val="4229857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22C811-7BA8-4A71-98FB-F891167E2805}"/>
              </a:ext>
            </a:extLst>
          </p:cNvPr>
          <p:cNvSpPr/>
          <p:nvPr/>
        </p:nvSpPr>
        <p:spPr>
          <a:xfrm rot="10800000" flipV="1">
            <a:off x="0" y="120764"/>
            <a:ext cx="8155190" cy="1077589"/>
          </a:xfrm>
          <a:prstGeom prst="rect">
            <a:avLst/>
          </a:prstGeom>
          <a:solidFill>
            <a:srgbClr val="ECA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cs typeface="Calibri"/>
              </a:rPr>
              <a:t>Trusted Messenger: Definition</a:t>
            </a:r>
            <a:endParaRPr lang="en-US"/>
          </a:p>
        </p:txBody>
      </p:sp>
      <p:pic>
        <p:nvPicPr>
          <p:cNvPr id="8" name="Picture 6" descr="A group of people sitting at a table&#10;&#10;Description generated with very high confidence">
            <a:extLst>
              <a:ext uri="{FF2B5EF4-FFF2-40B4-BE49-F238E27FC236}">
                <a16:creationId xmlns:a16="http://schemas.microsoft.com/office/drawing/2014/main" id="{1E61E4F6-A8F5-4CE2-9E6B-75F6F3216837}"/>
              </a:ext>
            </a:extLst>
          </p:cNvPr>
          <p:cNvPicPr>
            <a:picLocks noChangeAspect="1"/>
          </p:cNvPicPr>
          <p:nvPr/>
        </p:nvPicPr>
        <p:blipFill>
          <a:blip r:embed="rId3"/>
          <a:stretch>
            <a:fillRect/>
          </a:stretch>
        </p:blipFill>
        <p:spPr>
          <a:xfrm>
            <a:off x="232515" y="1560400"/>
            <a:ext cx="3962674" cy="4518616"/>
          </a:xfrm>
          <a:prstGeom prst="rect">
            <a:avLst/>
          </a:prstGeom>
        </p:spPr>
      </p:pic>
      <p:sp>
        <p:nvSpPr>
          <p:cNvPr id="2" name="Rectangle 1">
            <a:extLst>
              <a:ext uri="{FF2B5EF4-FFF2-40B4-BE49-F238E27FC236}">
                <a16:creationId xmlns:a16="http://schemas.microsoft.com/office/drawing/2014/main" id="{E362CDDE-F9F0-45A0-AB8E-FCDAA9ED8876}"/>
              </a:ext>
            </a:extLst>
          </p:cNvPr>
          <p:cNvSpPr/>
          <p:nvPr/>
        </p:nvSpPr>
        <p:spPr>
          <a:xfrm>
            <a:off x="4571775" y="1302684"/>
            <a:ext cx="4474335" cy="5555367"/>
          </a:xfrm>
          <a:prstGeom prst="rect">
            <a:avLst/>
          </a:prstGeom>
        </p:spPr>
        <p:txBody>
          <a:bodyPr wrap="square" lIns="91440" tIns="45720" rIns="91440" bIns="45720" anchor="t">
            <a:spAutoFit/>
          </a:bodyPr>
          <a:lstStyle/>
          <a:p>
            <a:r>
              <a:rPr lang="en-US" sz="3300" b="1" u="sng">
                <a:latin typeface="Calibri"/>
                <a:ea typeface="Calibri" panose="020F0502020204030204" pitchFamily="34" charset="0"/>
                <a:cs typeface="Times New Roman"/>
              </a:rPr>
              <a:t>Trusted Messenger:</a:t>
            </a:r>
            <a:endParaRPr lang="en-US" sz="3300" b="1" u="sng">
              <a:cs typeface="Calibri"/>
            </a:endParaRPr>
          </a:p>
          <a:p>
            <a:r>
              <a:rPr lang="en-US" sz="3100">
                <a:latin typeface="Calibri"/>
                <a:ea typeface="Calibri" panose="020F0502020204030204" pitchFamily="34" charset="0"/>
                <a:cs typeface="Times New Roman"/>
              </a:rPr>
              <a:t>Someone who is </a:t>
            </a:r>
            <a:r>
              <a:rPr lang="en-US" sz="3100" b="1">
                <a:latin typeface="Calibri"/>
                <a:ea typeface="Calibri" panose="020F0502020204030204" pitchFamily="34" charset="0"/>
                <a:cs typeface="Times New Roman"/>
              </a:rPr>
              <a:t>trusted </a:t>
            </a:r>
            <a:r>
              <a:rPr lang="en-US" sz="3100">
                <a:latin typeface="Calibri"/>
                <a:ea typeface="Calibri" panose="020F0502020204030204" pitchFamily="34" charset="0"/>
                <a:cs typeface="Times New Roman"/>
              </a:rPr>
              <a:t>by families and </a:t>
            </a:r>
            <a:r>
              <a:rPr lang="en-US" sz="3100" b="1">
                <a:latin typeface="Calibri"/>
                <a:ea typeface="Calibri" panose="020F0502020204030204" pitchFamily="34" charset="0"/>
                <a:cs typeface="Times New Roman"/>
              </a:rPr>
              <a:t>supports </a:t>
            </a:r>
            <a:r>
              <a:rPr lang="en-US" sz="3100">
                <a:ea typeface="+mn-lt"/>
                <a:cs typeface="Times New Roman"/>
              </a:rPr>
              <a:t>families by</a:t>
            </a:r>
            <a:r>
              <a:rPr lang="en-US" sz="3100">
                <a:latin typeface="Calibri"/>
                <a:ea typeface="Calibri" panose="020F0502020204030204" pitchFamily="34" charset="0"/>
                <a:cs typeface="Times New Roman"/>
              </a:rPr>
              <a:t> delivering messages and tools on early brain and language development.</a:t>
            </a:r>
            <a:endParaRPr lang="en-US" sz="3100">
              <a:cs typeface="Calibri"/>
            </a:endParaRPr>
          </a:p>
          <a:p>
            <a:endParaRPr lang="en-US" sz="2400" i="1">
              <a:ea typeface="+mn-lt"/>
              <a:cs typeface="+mn-lt"/>
            </a:endParaRPr>
          </a:p>
          <a:p>
            <a:r>
              <a:rPr lang="en-US" sz="2400" i="1">
                <a:ea typeface="+mn-lt"/>
                <a:cs typeface="+mn-lt"/>
              </a:rPr>
              <a:t>You are </a:t>
            </a:r>
            <a:r>
              <a:rPr lang="en-US" sz="2400" b="1" i="1">
                <a:ea typeface="+mn-lt"/>
                <a:cs typeface="+mn-lt"/>
              </a:rPr>
              <a:t>granted </a:t>
            </a:r>
            <a:r>
              <a:rPr lang="en-US" sz="2400" i="1">
                <a:ea typeface="+mn-lt"/>
                <a:cs typeface="+mn-lt"/>
              </a:rPr>
              <a:t>the privilege of being a trusted messenger when you </a:t>
            </a:r>
            <a:r>
              <a:rPr lang="en-US" sz="2400" b="1" i="1">
                <a:ea typeface="+mn-lt"/>
                <a:cs typeface="+mn-lt"/>
              </a:rPr>
              <a:t>establish trust</a:t>
            </a:r>
            <a:r>
              <a:rPr lang="en-US" sz="2400" i="1">
                <a:ea typeface="+mn-lt"/>
                <a:cs typeface="+mn-lt"/>
              </a:rPr>
              <a:t> with the families you work with!</a:t>
            </a:r>
            <a:endParaRPr lang="en-US" sz="2400" i="1">
              <a:cs typeface="Calibri"/>
            </a:endParaRPr>
          </a:p>
          <a:p>
            <a:endParaRPr lang="en-US" sz="1600" i="1" u="sng">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7463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22C811-7BA8-4A71-98FB-F891167E2805}"/>
              </a:ext>
            </a:extLst>
          </p:cNvPr>
          <p:cNvSpPr/>
          <p:nvPr/>
        </p:nvSpPr>
        <p:spPr>
          <a:xfrm rot="10800000" flipV="1">
            <a:off x="0" y="408311"/>
            <a:ext cx="8155190" cy="1077589"/>
          </a:xfrm>
          <a:prstGeom prst="rect">
            <a:avLst/>
          </a:prstGeom>
          <a:solidFill>
            <a:srgbClr val="ECA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cs typeface="Calibri"/>
              </a:rPr>
              <a:t>Trusted Messenger: Etymology</a:t>
            </a:r>
            <a:endParaRPr lang="en-US"/>
          </a:p>
        </p:txBody>
      </p:sp>
      <p:sp>
        <p:nvSpPr>
          <p:cNvPr id="223" name="TextBox 222">
            <a:extLst>
              <a:ext uri="{FF2B5EF4-FFF2-40B4-BE49-F238E27FC236}">
                <a16:creationId xmlns:a16="http://schemas.microsoft.com/office/drawing/2014/main" id="{0F94E61C-D552-467A-AB39-35F44CCB03B4}"/>
              </a:ext>
            </a:extLst>
          </p:cNvPr>
          <p:cNvSpPr txBox="1"/>
          <p:nvPr/>
        </p:nvSpPr>
        <p:spPr>
          <a:xfrm>
            <a:off x="1304974" y="2132068"/>
            <a:ext cx="6545540" cy="923330"/>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t>TRUSTED MESSENGER</a:t>
            </a:r>
            <a:endParaRPr lang="en-US" sz="5400" b="1">
              <a:cs typeface="Calibri"/>
            </a:endParaRPr>
          </a:p>
        </p:txBody>
      </p:sp>
      <p:sp>
        <p:nvSpPr>
          <p:cNvPr id="224" name="Arrow: Down 223">
            <a:extLst>
              <a:ext uri="{FF2B5EF4-FFF2-40B4-BE49-F238E27FC236}">
                <a16:creationId xmlns:a16="http://schemas.microsoft.com/office/drawing/2014/main" id="{CE0207D6-D15C-4688-A43A-E0396C3B833E}"/>
              </a:ext>
            </a:extLst>
          </p:cNvPr>
          <p:cNvSpPr/>
          <p:nvPr/>
        </p:nvSpPr>
        <p:spPr>
          <a:xfrm rot="2520000">
            <a:off x="3484638" y="3082670"/>
            <a:ext cx="484632" cy="978407"/>
          </a:xfrm>
          <a:prstGeom prst="downArrow">
            <a:avLst/>
          </a:prstGeom>
          <a:solidFill>
            <a:srgbClr val="ED7D31"/>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Arrow: Down 224">
            <a:extLst>
              <a:ext uri="{FF2B5EF4-FFF2-40B4-BE49-F238E27FC236}">
                <a16:creationId xmlns:a16="http://schemas.microsoft.com/office/drawing/2014/main" id="{7B1FBCE4-1E3B-4FB5-907C-6550848A2C59}"/>
              </a:ext>
            </a:extLst>
          </p:cNvPr>
          <p:cNvSpPr/>
          <p:nvPr/>
        </p:nvSpPr>
        <p:spPr>
          <a:xfrm rot="-2580000">
            <a:off x="5012467" y="3082669"/>
            <a:ext cx="484632" cy="978407"/>
          </a:xfrm>
          <a:prstGeom prst="downArrow">
            <a:avLst/>
          </a:prstGeom>
          <a:solidFill>
            <a:srgbClr val="ED7D31"/>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TextBox 225">
            <a:extLst>
              <a:ext uri="{FF2B5EF4-FFF2-40B4-BE49-F238E27FC236}">
                <a16:creationId xmlns:a16="http://schemas.microsoft.com/office/drawing/2014/main" id="{E203A7E4-AB3B-4DC5-9C34-9924CA34DDE2}"/>
              </a:ext>
            </a:extLst>
          </p:cNvPr>
          <p:cNvSpPr txBox="1"/>
          <p:nvPr/>
        </p:nvSpPr>
        <p:spPr>
          <a:xfrm>
            <a:off x="994813" y="4165345"/>
            <a:ext cx="2501963" cy="1107996"/>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600" b="1">
                <a:solidFill>
                  <a:schemeClr val="accent6"/>
                </a:solidFill>
              </a:rPr>
              <a:t>TRUST</a:t>
            </a:r>
            <a:endParaRPr lang="en-US" sz="6600" b="1">
              <a:solidFill>
                <a:schemeClr val="accent6"/>
              </a:solidFill>
              <a:cs typeface="Calibri"/>
            </a:endParaRPr>
          </a:p>
        </p:txBody>
      </p:sp>
      <p:sp>
        <p:nvSpPr>
          <p:cNvPr id="227" name="TextBox 226">
            <a:extLst>
              <a:ext uri="{FF2B5EF4-FFF2-40B4-BE49-F238E27FC236}">
                <a16:creationId xmlns:a16="http://schemas.microsoft.com/office/drawing/2014/main" id="{F652FB4F-F7C6-4B4A-9689-563AF7C7DC6C}"/>
              </a:ext>
            </a:extLst>
          </p:cNvPr>
          <p:cNvSpPr txBox="1"/>
          <p:nvPr/>
        </p:nvSpPr>
        <p:spPr>
          <a:xfrm>
            <a:off x="5130449" y="4165345"/>
            <a:ext cx="3767510" cy="1107996"/>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600" b="1">
                <a:solidFill>
                  <a:schemeClr val="tx1"/>
                </a:solidFill>
              </a:rPr>
              <a:t>MESSAGE</a:t>
            </a:r>
            <a:endParaRPr lang="en-US">
              <a:solidFill>
                <a:schemeClr val="tx1"/>
              </a:solidFill>
              <a:cs typeface="Calibri"/>
            </a:endParaRPr>
          </a:p>
        </p:txBody>
      </p:sp>
    </p:spTree>
    <p:extLst>
      <p:ext uri="{BB962C8B-B14F-4D97-AF65-F5344CB8AC3E}">
        <p14:creationId xmlns:p14="http://schemas.microsoft.com/office/powerpoint/2010/main" val="422743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3B67-4741-45A1-9A79-8C63DC1F872E}"/>
              </a:ext>
            </a:extLst>
          </p:cNvPr>
          <p:cNvSpPr>
            <a:spLocks noGrp="1"/>
          </p:cNvSpPr>
          <p:nvPr>
            <p:ph type="title"/>
          </p:nvPr>
        </p:nvSpPr>
        <p:spPr>
          <a:xfrm>
            <a:off x="570790" y="445023"/>
            <a:ext cx="8229600" cy="1143000"/>
          </a:xfrm>
        </p:spPr>
        <p:txBody>
          <a:bodyPr/>
          <a:lstStyle/>
          <a:p>
            <a:r>
              <a:rPr lang="en-US" b="1">
                <a:cs typeface="Calibri"/>
              </a:rPr>
              <a:t>Housekeeping</a:t>
            </a:r>
          </a:p>
        </p:txBody>
      </p:sp>
      <p:sp>
        <p:nvSpPr>
          <p:cNvPr id="3" name="Content Placeholder 2">
            <a:extLst>
              <a:ext uri="{FF2B5EF4-FFF2-40B4-BE49-F238E27FC236}">
                <a16:creationId xmlns:a16="http://schemas.microsoft.com/office/drawing/2014/main" id="{2B2A3F67-F76C-4D06-B0A6-E86E6BC6141A}"/>
              </a:ext>
            </a:extLst>
          </p:cNvPr>
          <p:cNvSpPr>
            <a:spLocks noGrp="1"/>
          </p:cNvSpPr>
          <p:nvPr>
            <p:ph idx="1"/>
          </p:nvPr>
        </p:nvSpPr>
        <p:spPr>
          <a:xfrm>
            <a:off x="608062" y="1783902"/>
            <a:ext cx="8229600" cy="4525963"/>
          </a:xfrm>
        </p:spPr>
        <p:txBody>
          <a:bodyPr vert="horz" lIns="91440" tIns="45720" rIns="91440" bIns="45720" rtlCol="0" anchor="t">
            <a:normAutofit/>
          </a:bodyPr>
          <a:lstStyle/>
          <a:p>
            <a:endParaRPr lang="en-US" dirty="0"/>
          </a:p>
          <a:p>
            <a:r>
              <a:rPr lang="en-US" dirty="0">
                <a:cs typeface="Calibri"/>
              </a:rPr>
              <a:t>Please keep your microphones on mute (unless speaking)</a:t>
            </a:r>
          </a:p>
          <a:p>
            <a:r>
              <a:rPr lang="en-US" dirty="0">
                <a:cs typeface="Calibri"/>
              </a:rPr>
              <a:t>If possible, please turn your cameras on </a:t>
            </a:r>
          </a:p>
          <a:p>
            <a:r>
              <a:rPr lang="en-US" dirty="0">
                <a:cs typeface="Calibri"/>
              </a:rPr>
              <a:t>If you have any questions, please put them into the chat</a:t>
            </a:r>
          </a:p>
          <a:p>
            <a:r>
              <a:rPr lang="en-US" dirty="0">
                <a:ea typeface="+mn-lt"/>
                <a:cs typeface="+mn-lt"/>
              </a:rPr>
              <a:t>The training will be recorded</a:t>
            </a:r>
          </a:p>
        </p:txBody>
      </p:sp>
      <p:pic>
        <p:nvPicPr>
          <p:cNvPr id="7" name="Picture 6" descr="A close up of a logo&#10;&#10;Description generated with very high confidence">
            <a:extLst>
              <a:ext uri="{FF2B5EF4-FFF2-40B4-BE49-F238E27FC236}">
                <a16:creationId xmlns:a16="http://schemas.microsoft.com/office/drawing/2014/main" id="{2D8DFEF7-BA35-474E-BEB8-670D9B5AF8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360173" y="6060016"/>
            <a:ext cx="631031" cy="738595"/>
          </a:xfrm>
          <a:prstGeom prst="rect">
            <a:avLst/>
          </a:prstGeom>
        </p:spPr>
      </p:pic>
      <p:pic>
        <p:nvPicPr>
          <p:cNvPr id="8" name="Picture 8" descr="A close up of a logo&#10;&#10;Description generated with high confidence">
            <a:extLst>
              <a:ext uri="{FF2B5EF4-FFF2-40B4-BE49-F238E27FC236}">
                <a16:creationId xmlns:a16="http://schemas.microsoft.com/office/drawing/2014/main" id="{3CDC4EA8-73AF-41C7-8A03-C9BDDD6D7B08}"/>
              </a:ext>
            </a:extLst>
          </p:cNvPr>
          <p:cNvPicPr>
            <a:picLocks noChangeAspect="1"/>
          </p:cNvPicPr>
          <p:nvPr/>
        </p:nvPicPr>
        <p:blipFill>
          <a:blip r:embed="rId4"/>
          <a:stretch>
            <a:fillRect/>
          </a:stretch>
        </p:blipFill>
        <p:spPr>
          <a:xfrm>
            <a:off x="1198375" y="275930"/>
            <a:ext cx="1493710" cy="1634749"/>
          </a:xfrm>
          <a:prstGeom prst="rect">
            <a:avLst/>
          </a:prstGeom>
        </p:spPr>
      </p:pic>
      <p:pic>
        <p:nvPicPr>
          <p:cNvPr id="10" name="Picture 10" descr="A close up of a logo&#10;&#10;Description generated with high confidence">
            <a:extLst>
              <a:ext uri="{FF2B5EF4-FFF2-40B4-BE49-F238E27FC236}">
                <a16:creationId xmlns:a16="http://schemas.microsoft.com/office/drawing/2014/main" id="{B53469AD-B59C-46DB-B17A-52EFFADE092D}"/>
              </a:ext>
            </a:extLst>
          </p:cNvPr>
          <p:cNvPicPr>
            <a:picLocks noChangeAspect="1"/>
          </p:cNvPicPr>
          <p:nvPr/>
        </p:nvPicPr>
        <p:blipFill>
          <a:blip r:embed="rId5"/>
          <a:stretch>
            <a:fillRect/>
          </a:stretch>
        </p:blipFill>
        <p:spPr>
          <a:xfrm>
            <a:off x="6579704" y="275113"/>
            <a:ext cx="1635697" cy="1465999"/>
          </a:xfrm>
          <a:prstGeom prst="rect">
            <a:avLst/>
          </a:prstGeom>
        </p:spPr>
      </p:pic>
    </p:spTree>
    <p:extLst>
      <p:ext uri="{BB962C8B-B14F-4D97-AF65-F5344CB8AC3E}">
        <p14:creationId xmlns:p14="http://schemas.microsoft.com/office/powerpoint/2010/main" val="3199800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22C811-7BA8-4A71-98FB-F891167E2805}"/>
              </a:ext>
            </a:extLst>
          </p:cNvPr>
          <p:cNvSpPr/>
          <p:nvPr/>
        </p:nvSpPr>
        <p:spPr>
          <a:xfrm rot="10800000" flipV="1">
            <a:off x="1" y="408311"/>
            <a:ext cx="8644173" cy="1077589"/>
          </a:xfrm>
          <a:prstGeom prst="rect">
            <a:avLst/>
          </a:prstGeom>
          <a:solidFill>
            <a:srgbClr val="ECA73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sz="4400" b="1"/>
              <a:t>3 Tips On Building Trust</a:t>
            </a:r>
            <a:endParaRPr lang="en-US" sz="4400">
              <a:cs typeface="Calibri"/>
            </a:endParaRPr>
          </a:p>
        </p:txBody>
      </p:sp>
      <p:sp>
        <p:nvSpPr>
          <p:cNvPr id="2" name="Rectangle 1">
            <a:extLst>
              <a:ext uri="{FF2B5EF4-FFF2-40B4-BE49-F238E27FC236}">
                <a16:creationId xmlns:a16="http://schemas.microsoft.com/office/drawing/2014/main" id="{E362CDDE-F9F0-45A0-AB8E-FCDAA9ED8876}"/>
              </a:ext>
            </a:extLst>
          </p:cNvPr>
          <p:cNvSpPr/>
          <p:nvPr/>
        </p:nvSpPr>
        <p:spPr>
          <a:xfrm>
            <a:off x="435841" y="2019772"/>
            <a:ext cx="8869008" cy="3703001"/>
          </a:xfrm>
          <a:prstGeom prst="rect">
            <a:avLst/>
          </a:prstGeom>
        </p:spPr>
        <p:txBody>
          <a:bodyPr wrap="square" lIns="91440" tIns="45720" rIns="91440" bIns="45720" anchor="t">
            <a:spAutoFit/>
          </a:bodyPr>
          <a:lstStyle/>
          <a:p>
            <a:pPr marL="514350" indent="-514350">
              <a:lnSpc>
                <a:spcPct val="150000"/>
              </a:lnSpc>
              <a:buAutoNum type="arabicPeriod"/>
            </a:pPr>
            <a:r>
              <a:rPr lang="en-US" sz="5400">
                <a:latin typeface="Calibri"/>
                <a:cs typeface="Times New Roman"/>
              </a:rPr>
              <a:t> Listen and Ask Questions</a:t>
            </a:r>
            <a:endParaRPr lang="en-US" sz="5400">
              <a:latin typeface="Calibri"/>
              <a:cs typeface="Calibri"/>
            </a:endParaRPr>
          </a:p>
          <a:p>
            <a:pPr marL="514350" indent="-514350">
              <a:lnSpc>
                <a:spcPct val="150000"/>
              </a:lnSpc>
              <a:buAutoNum type="arabicPeriod"/>
            </a:pPr>
            <a:r>
              <a:rPr lang="en-US" sz="5400">
                <a:cs typeface="Times New Roman"/>
              </a:rPr>
              <a:t> Empathize and Understand</a:t>
            </a:r>
          </a:p>
          <a:p>
            <a:pPr marL="514350" indent="-514350">
              <a:lnSpc>
                <a:spcPct val="150000"/>
              </a:lnSpc>
              <a:buAutoNum type="arabicPeriod"/>
            </a:pPr>
            <a:r>
              <a:rPr lang="en-US" sz="5400">
                <a:cs typeface="Times New Roman"/>
              </a:rPr>
              <a:t> Validate and Encourage</a:t>
            </a:r>
          </a:p>
        </p:txBody>
      </p:sp>
      <p:pic>
        <p:nvPicPr>
          <p:cNvPr id="3" name="Picture 2" descr="A close up of a logo&#10;&#10;Description automatically generated">
            <a:extLst>
              <a:ext uri="{FF2B5EF4-FFF2-40B4-BE49-F238E27FC236}">
                <a16:creationId xmlns:a16="http://schemas.microsoft.com/office/drawing/2014/main" id="{EF4874FE-0A17-48FD-B80F-AE2AC33637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361218" y="6099947"/>
            <a:ext cx="678885" cy="759788"/>
          </a:xfrm>
          <a:prstGeom prst="rect">
            <a:avLst/>
          </a:prstGeom>
        </p:spPr>
      </p:pic>
    </p:spTree>
    <p:extLst>
      <p:ext uri="{BB962C8B-B14F-4D97-AF65-F5344CB8AC3E}">
        <p14:creationId xmlns:p14="http://schemas.microsoft.com/office/powerpoint/2010/main" val="2274782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1319A051-9FAF-44D9-A6CE-A7B2241F613A}"/>
              </a:ext>
            </a:extLst>
          </p:cNvPr>
          <p:cNvPicPr>
            <a:picLocks noChangeAspect="1"/>
          </p:cNvPicPr>
          <p:nvPr/>
        </p:nvPicPr>
        <p:blipFill>
          <a:blip r:embed="rId3"/>
          <a:stretch>
            <a:fillRect/>
          </a:stretch>
        </p:blipFill>
        <p:spPr>
          <a:xfrm rot="-2400000">
            <a:off x="-274320" y="6137784"/>
            <a:ext cx="1227909" cy="1153048"/>
          </a:xfrm>
          <a:prstGeom prst="rect">
            <a:avLst/>
          </a:prstGeom>
        </p:spPr>
      </p:pic>
      <p:pic>
        <p:nvPicPr>
          <p:cNvPr id="11" name="Picture 11" descr="A picture containing drawing&#10;&#10;Description automatically generated">
            <a:extLst>
              <a:ext uri="{FF2B5EF4-FFF2-40B4-BE49-F238E27FC236}">
                <a16:creationId xmlns:a16="http://schemas.microsoft.com/office/drawing/2014/main" id="{AE8980F7-F351-432C-88EA-8F0297956D0A}"/>
              </a:ext>
            </a:extLst>
          </p:cNvPr>
          <p:cNvPicPr>
            <a:picLocks noChangeAspect="1"/>
          </p:cNvPicPr>
          <p:nvPr/>
        </p:nvPicPr>
        <p:blipFill>
          <a:blip r:embed="rId3"/>
          <a:stretch>
            <a:fillRect/>
          </a:stretch>
        </p:blipFill>
        <p:spPr>
          <a:xfrm rot="1740000">
            <a:off x="6035040" y="4870687"/>
            <a:ext cx="1227909" cy="1153048"/>
          </a:xfrm>
          <a:prstGeom prst="rect">
            <a:avLst/>
          </a:prstGeom>
        </p:spPr>
      </p:pic>
      <p:pic>
        <p:nvPicPr>
          <p:cNvPr id="9" name="Picture 7" descr="A picture containing computer, queen, computer, apple&#10;&#10;Description automatically generated">
            <a:extLst>
              <a:ext uri="{FF2B5EF4-FFF2-40B4-BE49-F238E27FC236}">
                <a16:creationId xmlns:a16="http://schemas.microsoft.com/office/drawing/2014/main" id="{88ED4652-5F2F-4736-A4FB-F553AE95650F}"/>
              </a:ext>
            </a:extLst>
          </p:cNvPr>
          <p:cNvPicPr>
            <a:picLocks noChangeAspect="1"/>
          </p:cNvPicPr>
          <p:nvPr/>
        </p:nvPicPr>
        <p:blipFill>
          <a:blip r:embed="rId4"/>
          <a:stretch>
            <a:fillRect/>
          </a:stretch>
        </p:blipFill>
        <p:spPr>
          <a:xfrm rot="3480000">
            <a:off x="3350513" y="4378639"/>
            <a:ext cx="2442755" cy="2750035"/>
          </a:xfrm>
          <a:prstGeom prst="rect">
            <a:avLst/>
          </a:prstGeom>
        </p:spPr>
      </p:pic>
      <p:pic>
        <p:nvPicPr>
          <p:cNvPr id="7" name="Picture 7" descr="A picture containing computer, queen, computer, apple&#10;&#10;Description automatically generated">
            <a:extLst>
              <a:ext uri="{FF2B5EF4-FFF2-40B4-BE49-F238E27FC236}">
                <a16:creationId xmlns:a16="http://schemas.microsoft.com/office/drawing/2014/main" id="{87656819-EF13-4137-936A-FD4EBA35123D}"/>
              </a:ext>
            </a:extLst>
          </p:cNvPr>
          <p:cNvPicPr>
            <a:picLocks noChangeAspect="1"/>
          </p:cNvPicPr>
          <p:nvPr/>
        </p:nvPicPr>
        <p:blipFill>
          <a:blip r:embed="rId4"/>
          <a:stretch>
            <a:fillRect/>
          </a:stretch>
        </p:blipFill>
        <p:spPr>
          <a:xfrm rot="7200000">
            <a:off x="359120" y="4143508"/>
            <a:ext cx="2442755" cy="2750035"/>
          </a:xfrm>
          <a:prstGeom prst="rect">
            <a:avLst/>
          </a:prstGeom>
        </p:spPr>
      </p:pic>
      <p:sp>
        <p:nvSpPr>
          <p:cNvPr id="4" name="Rectangle 3">
            <a:extLst>
              <a:ext uri="{FF2B5EF4-FFF2-40B4-BE49-F238E27FC236}">
                <a16:creationId xmlns:a16="http://schemas.microsoft.com/office/drawing/2014/main" id="{FBED5C0D-A01D-CD4A-8FFF-6CFD08B0DA20}"/>
              </a:ext>
            </a:extLst>
          </p:cNvPr>
          <p:cNvSpPr/>
          <p:nvPr/>
        </p:nvSpPr>
        <p:spPr>
          <a:xfrm rot="10800000" flipV="1">
            <a:off x="571001" y="335878"/>
            <a:ext cx="7970326" cy="4497372"/>
          </a:xfrm>
          <a:prstGeom prst="rect">
            <a:avLst/>
          </a:prstGeom>
          <a:solidFill>
            <a:srgbClr val="ECA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D651EE-2C94-3844-BFFF-422787A5BB7B}"/>
              </a:ext>
            </a:extLst>
          </p:cNvPr>
          <p:cNvSpPr>
            <a:spLocks noGrp="1"/>
          </p:cNvSpPr>
          <p:nvPr>
            <p:ph idx="1"/>
          </p:nvPr>
        </p:nvSpPr>
        <p:spPr>
          <a:xfrm>
            <a:off x="928371" y="1016971"/>
            <a:ext cx="7491847" cy="3573010"/>
          </a:xfrm>
        </p:spPr>
        <p:txBody>
          <a:bodyPr vert="horz" lIns="91440" tIns="45720" rIns="91440" bIns="45720" rtlCol="0" anchor="t">
            <a:normAutofit lnSpcReduction="10000"/>
          </a:bodyPr>
          <a:lstStyle/>
          <a:p>
            <a:pPr marL="0" indent="0">
              <a:buNone/>
            </a:pPr>
            <a:r>
              <a:rPr lang="en-US" sz="4800">
                <a:solidFill>
                  <a:schemeClr val="bg1"/>
                </a:solidFill>
                <a:cs typeface="Calibri"/>
              </a:rPr>
              <a:t>You develop trust with families not by inviting them into your world; you develop trust by </a:t>
            </a:r>
            <a:r>
              <a:rPr lang="en-US" sz="4800" i="1">
                <a:solidFill>
                  <a:schemeClr val="bg1"/>
                </a:solidFill>
                <a:cs typeface="Calibri"/>
              </a:rPr>
              <a:t>getting into </a:t>
            </a:r>
            <a:r>
              <a:rPr lang="en-US" sz="4800" i="1" u="sng">
                <a:solidFill>
                  <a:schemeClr val="bg1"/>
                </a:solidFill>
                <a:cs typeface="Calibri"/>
              </a:rPr>
              <a:t>their</a:t>
            </a:r>
            <a:r>
              <a:rPr lang="en-US" sz="4800" i="1">
                <a:solidFill>
                  <a:schemeClr val="bg1"/>
                </a:solidFill>
                <a:cs typeface="Calibri"/>
              </a:rPr>
              <a:t> world. </a:t>
            </a:r>
          </a:p>
          <a:p>
            <a:endParaRPr lang="en-US"/>
          </a:p>
        </p:txBody>
      </p:sp>
      <p:pic>
        <p:nvPicPr>
          <p:cNvPr id="6" name="Picture 5" descr="A close up of a logo&#10;&#10;Description generated with very high confidence">
            <a:extLst>
              <a:ext uri="{FF2B5EF4-FFF2-40B4-BE49-F238E27FC236}">
                <a16:creationId xmlns:a16="http://schemas.microsoft.com/office/drawing/2014/main" id="{3312C0BD-5396-BD41-A1A8-BE86F9457E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27" t="21515" r="51970" b="23714"/>
          <a:stretch/>
        </p:blipFill>
        <p:spPr>
          <a:xfrm>
            <a:off x="8385667" y="6051048"/>
            <a:ext cx="617762" cy="710889"/>
          </a:xfrm>
          <a:prstGeom prst="rect">
            <a:avLst/>
          </a:prstGeom>
        </p:spPr>
      </p:pic>
      <p:pic>
        <p:nvPicPr>
          <p:cNvPr id="2" name="Picture 6" descr="A close up of graphics&#10;&#10;Description automatically generated">
            <a:extLst>
              <a:ext uri="{FF2B5EF4-FFF2-40B4-BE49-F238E27FC236}">
                <a16:creationId xmlns:a16="http://schemas.microsoft.com/office/drawing/2014/main" id="{21482D3C-643A-446B-A2C1-42C47A312A5D}"/>
              </a:ext>
            </a:extLst>
          </p:cNvPr>
          <p:cNvPicPr>
            <a:picLocks noChangeAspect="1"/>
          </p:cNvPicPr>
          <p:nvPr/>
        </p:nvPicPr>
        <p:blipFill>
          <a:blip r:embed="rId6"/>
          <a:stretch>
            <a:fillRect/>
          </a:stretch>
        </p:blipFill>
        <p:spPr>
          <a:xfrm rot="600000">
            <a:off x="1463041" y="5579982"/>
            <a:ext cx="1632858" cy="1092993"/>
          </a:xfrm>
          <a:prstGeom prst="rect">
            <a:avLst/>
          </a:prstGeom>
        </p:spPr>
      </p:pic>
    </p:spTree>
    <p:extLst>
      <p:ext uri="{BB962C8B-B14F-4D97-AF65-F5344CB8AC3E}">
        <p14:creationId xmlns:p14="http://schemas.microsoft.com/office/powerpoint/2010/main" val="219511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22C811-7BA8-4A71-98FB-F891167E2805}"/>
              </a:ext>
            </a:extLst>
          </p:cNvPr>
          <p:cNvSpPr/>
          <p:nvPr/>
        </p:nvSpPr>
        <p:spPr>
          <a:xfrm rot="10800000" flipV="1">
            <a:off x="0" y="408311"/>
            <a:ext cx="8155190" cy="1077589"/>
          </a:xfrm>
          <a:prstGeom prst="rect">
            <a:avLst/>
          </a:prstGeom>
          <a:solidFill>
            <a:srgbClr val="ECA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cs typeface="Calibri"/>
              </a:rPr>
              <a:t>Trusted Messenger: Etymology</a:t>
            </a:r>
            <a:endParaRPr lang="en-US"/>
          </a:p>
        </p:txBody>
      </p:sp>
      <p:sp>
        <p:nvSpPr>
          <p:cNvPr id="223" name="TextBox 222">
            <a:extLst>
              <a:ext uri="{FF2B5EF4-FFF2-40B4-BE49-F238E27FC236}">
                <a16:creationId xmlns:a16="http://schemas.microsoft.com/office/drawing/2014/main" id="{0F94E61C-D552-467A-AB39-35F44CCB03B4}"/>
              </a:ext>
            </a:extLst>
          </p:cNvPr>
          <p:cNvSpPr txBox="1"/>
          <p:nvPr/>
        </p:nvSpPr>
        <p:spPr>
          <a:xfrm>
            <a:off x="1304974" y="2132068"/>
            <a:ext cx="6545540" cy="923330"/>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t>TRUSTED MESSENGER</a:t>
            </a:r>
            <a:endParaRPr lang="en-US" sz="5400" b="1">
              <a:cs typeface="Calibri"/>
            </a:endParaRPr>
          </a:p>
        </p:txBody>
      </p:sp>
      <p:sp>
        <p:nvSpPr>
          <p:cNvPr id="224" name="Arrow: Down 223">
            <a:extLst>
              <a:ext uri="{FF2B5EF4-FFF2-40B4-BE49-F238E27FC236}">
                <a16:creationId xmlns:a16="http://schemas.microsoft.com/office/drawing/2014/main" id="{CE0207D6-D15C-4688-A43A-E0396C3B833E}"/>
              </a:ext>
            </a:extLst>
          </p:cNvPr>
          <p:cNvSpPr/>
          <p:nvPr/>
        </p:nvSpPr>
        <p:spPr>
          <a:xfrm rot="2520000">
            <a:off x="3484638" y="3082670"/>
            <a:ext cx="484632" cy="978407"/>
          </a:xfrm>
          <a:prstGeom prst="downArrow">
            <a:avLst/>
          </a:prstGeom>
          <a:solidFill>
            <a:srgbClr val="ED7D31"/>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Arrow: Down 224">
            <a:extLst>
              <a:ext uri="{FF2B5EF4-FFF2-40B4-BE49-F238E27FC236}">
                <a16:creationId xmlns:a16="http://schemas.microsoft.com/office/drawing/2014/main" id="{7B1FBCE4-1E3B-4FB5-907C-6550848A2C59}"/>
              </a:ext>
            </a:extLst>
          </p:cNvPr>
          <p:cNvSpPr/>
          <p:nvPr/>
        </p:nvSpPr>
        <p:spPr>
          <a:xfrm rot="-2580000">
            <a:off x="5012467" y="3082669"/>
            <a:ext cx="484632" cy="978407"/>
          </a:xfrm>
          <a:prstGeom prst="downArrow">
            <a:avLst/>
          </a:prstGeom>
          <a:solidFill>
            <a:srgbClr val="ED7D31"/>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TextBox 225">
            <a:extLst>
              <a:ext uri="{FF2B5EF4-FFF2-40B4-BE49-F238E27FC236}">
                <a16:creationId xmlns:a16="http://schemas.microsoft.com/office/drawing/2014/main" id="{E203A7E4-AB3B-4DC5-9C34-9924CA34DDE2}"/>
              </a:ext>
            </a:extLst>
          </p:cNvPr>
          <p:cNvSpPr txBox="1"/>
          <p:nvPr/>
        </p:nvSpPr>
        <p:spPr>
          <a:xfrm>
            <a:off x="769817" y="4165571"/>
            <a:ext cx="2501963" cy="1107996"/>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600" b="1">
                <a:solidFill>
                  <a:schemeClr val="tx1"/>
                </a:solidFill>
              </a:rPr>
              <a:t>TRUST</a:t>
            </a:r>
            <a:endParaRPr lang="en-US" sz="6600" b="1">
              <a:solidFill>
                <a:schemeClr val="tx1"/>
              </a:solidFill>
              <a:cs typeface="Calibri"/>
            </a:endParaRPr>
          </a:p>
        </p:txBody>
      </p:sp>
      <p:sp>
        <p:nvSpPr>
          <p:cNvPr id="227" name="TextBox 226">
            <a:extLst>
              <a:ext uri="{FF2B5EF4-FFF2-40B4-BE49-F238E27FC236}">
                <a16:creationId xmlns:a16="http://schemas.microsoft.com/office/drawing/2014/main" id="{F652FB4F-F7C6-4B4A-9689-563AF7C7DC6C}"/>
              </a:ext>
            </a:extLst>
          </p:cNvPr>
          <p:cNvSpPr txBox="1"/>
          <p:nvPr/>
        </p:nvSpPr>
        <p:spPr>
          <a:xfrm>
            <a:off x="4738480" y="4165345"/>
            <a:ext cx="3825020" cy="1107996"/>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600" b="1">
                <a:solidFill>
                  <a:schemeClr val="accent6"/>
                </a:solidFill>
              </a:rPr>
              <a:t>MESSAGE</a:t>
            </a:r>
            <a:endParaRPr lang="en-US">
              <a:solidFill>
                <a:schemeClr val="accent6"/>
              </a:solidFill>
              <a:cs typeface="Calibri"/>
            </a:endParaRPr>
          </a:p>
        </p:txBody>
      </p:sp>
    </p:spTree>
    <p:extLst>
      <p:ext uri="{BB962C8B-B14F-4D97-AF65-F5344CB8AC3E}">
        <p14:creationId xmlns:p14="http://schemas.microsoft.com/office/powerpoint/2010/main" val="2378936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04D0B2-CE3E-4D55-8097-A49BAC52A770}"/>
              </a:ext>
            </a:extLst>
          </p:cNvPr>
          <p:cNvGrpSpPr/>
          <p:nvPr/>
        </p:nvGrpSpPr>
        <p:grpSpPr>
          <a:xfrm>
            <a:off x="0" y="2049620"/>
            <a:ext cx="8570667" cy="2758758"/>
            <a:chOff x="-18067" y="418491"/>
            <a:chExt cx="7268308" cy="1294072"/>
          </a:xfrm>
          <a:solidFill>
            <a:schemeClr val="accent5">
              <a:lumMod val="75000"/>
            </a:schemeClr>
          </a:solidFill>
        </p:grpSpPr>
        <p:sp>
          <p:nvSpPr>
            <p:cNvPr id="5" name="Rectangle 4">
              <a:extLst>
                <a:ext uri="{FF2B5EF4-FFF2-40B4-BE49-F238E27FC236}">
                  <a16:creationId xmlns:a16="http://schemas.microsoft.com/office/drawing/2014/main" id="{0F80B0C4-2CA9-4730-8A86-BE932D948F28}"/>
                </a:ext>
              </a:extLst>
            </p:cNvPr>
            <p:cNvSpPr/>
            <p:nvPr/>
          </p:nvSpPr>
          <p:spPr>
            <a:xfrm rot="10800000" flipV="1">
              <a:off x="-18067" y="418491"/>
              <a:ext cx="7268308" cy="1294072"/>
            </a:xfrm>
            <a:prstGeom prst="rect">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sp>
          <p:nvSpPr>
            <p:cNvPr id="6" name="Title 1">
              <a:extLst>
                <a:ext uri="{FF2B5EF4-FFF2-40B4-BE49-F238E27FC236}">
                  <a16:creationId xmlns:a16="http://schemas.microsoft.com/office/drawing/2014/main" id="{9DB7E58E-DA3E-4D9F-B011-43702F80DB80}"/>
                </a:ext>
              </a:extLst>
            </p:cNvPr>
            <p:cNvSpPr txBox="1">
              <a:spLocks/>
            </p:cNvSpPr>
            <p:nvPr/>
          </p:nvSpPr>
          <p:spPr>
            <a:xfrm>
              <a:off x="303764" y="588248"/>
              <a:ext cx="6624646" cy="860836"/>
            </a:xfrm>
            <a:prstGeom prst="rect">
              <a:avLst/>
            </a:prstGeom>
            <a:grpFill/>
            <a:ln>
              <a:solidFill>
                <a:schemeClr val="accent5">
                  <a:lumMod val="75000"/>
                </a:schemeClr>
              </a:solidFill>
            </a:ln>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a:solidFill>
                    <a:schemeClr val="bg1"/>
                  </a:solidFill>
                  <a:cs typeface="Arial"/>
                </a:rPr>
                <a:t>Optional Slides:</a:t>
              </a:r>
            </a:p>
            <a:p>
              <a:r>
                <a:rPr lang="en-US" sz="5400" b="1">
                  <a:solidFill>
                    <a:schemeClr val="bg1"/>
                  </a:solidFill>
                  <a:cs typeface="Arial"/>
                </a:rPr>
                <a:t>Early Brain/Language Development</a:t>
              </a:r>
              <a:endParaRPr lang="en-US" sz="5400">
                <a:solidFill>
                  <a:schemeClr val="bg1"/>
                </a:solidFill>
                <a:cs typeface="Calibri"/>
              </a:endParaRPr>
            </a:p>
          </p:txBody>
        </p:sp>
      </p:grpSp>
    </p:spTree>
    <p:extLst>
      <p:ext uri="{BB962C8B-B14F-4D97-AF65-F5344CB8AC3E}">
        <p14:creationId xmlns:p14="http://schemas.microsoft.com/office/powerpoint/2010/main" val="28493533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nvGraphicFramePr>
        <p:xfrm>
          <a:off x="-11528" y="1496003"/>
          <a:ext cx="5447696" cy="352071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5694682" y="1709677"/>
            <a:ext cx="3144326" cy="400110"/>
          </a:xfrm>
          <a:prstGeom prst="rect">
            <a:avLst/>
          </a:prstGeom>
          <a:noFill/>
        </p:spPr>
        <p:txBody>
          <a:bodyPr wrap="square" rtlCol="0">
            <a:spAutoFit/>
          </a:bodyPr>
          <a:lstStyle/>
          <a:p>
            <a:r>
              <a:rPr lang="en-US" sz="2000" b="1"/>
              <a:t>Number of Words Learned</a:t>
            </a:r>
          </a:p>
        </p:txBody>
      </p:sp>
      <p:grpSp>
        <p:nvGrpSpPr>
          <p:cNvPr id="4" name="Group 10"/>
          <p:cNvGrpSpPr/>
          <p:nvPr/>
        </p:nvGrpSpPr>
        <p:grpSpPr>
          <a:xfrm>
            <a:off x="4820314" y="2165376"/>
            <a:ext cx="3961984" cy="2817767"/>
            <a:chOff x="1557866" y="773399"/>
            <a:chExt cx="5838093" cy="4125533"/>
          </a:xfrm>
        </p:grpSpPr>
        <p:sp>
          <p:nvSpPr>
            <p:cNvPr id="12" name="Freeform 11"/>
            <p:cNvSpPr>
              <a:spLocks/>
            </p:cNvSpPr>
            <p:nvPr/>
          </p:nvSpPr>
          <p:spPr bwMode="auto">
            <a:xfrm rot="101830">
              <a:off x="2865511" y="4038600"/>
              <a:ext cx="1066800" cy="88900"/>
            </a:xfrm>
            <a:custGeom>
              <a:avLst/>
              <a:gdLst>
                <a:gd name="T0" fmla="*/ 0 w 672"/>
                <a:gd name="T1" fmla="*/ 2147483647 h 56"/>
                <a:gd name="T2" fmla="*/ 2147483647 w 672"/>
                <a:gd name="T3" fmla="*/ 2147483647 h 56"/>
                <a:gd name="T4" fmla="*/ 2147483647 w 672"/>
                <a:gd name="T5" fmla="*/ 0 h 56"/>
                <a:gd name="T6" fmla="*/ 0 60000 65536"/>
                <a:gd name="T7" fmla="*/ 0 60000 65536"/>
                <a:gd name="T8" fmla="*/ 0 60000 65536"/>
                <a:gd name="T9" fmla="*/ 0 w 672"/>
                <a:gd name="T10" fmla="*/ 0 h 56"/>
                <a:gd name="T11" fmla="*/ 672 w 672"/>
                <a:gd name="T12" fmla="*/ 56 h 56"/>
              </a:gdLst>
              <a:ahLst/>
              <a:cxnLst>
                <a:cxn ang="T6">
                  <a:pos x="T0" y="T1"/>
                </a:cxn>
                <a:cxn ang="T7">
                  <a:pos x="T2" y="T3"/>
                </a:cxn>
                <a:cxn ang="T8">
                  <a:pos x="T4" y="T5"/>
                </a:cxn>
              </a:cxnLst>
              <a:rect l="T9" t="T10" r="T11" b="T12"/>
              <a:pathLst>
                <a:path w="672" h="56">
                  <a:moveTo>
                    <a:pt x="0" y="48"/>
                  </a:moveTo>
                  <a:cubicBezTo>
                    <a:pt x="160" y="52"/>
                    <a:pt x="320" y="56"/>
                    <a:pt x="432" y="48"/>
                  </a:cubicBezTo>
                  <a:cubicBezTo>
                    <a:pt x="544" y="40"/>
                    <a:pt x="608" y="20"/>
                    <a:pt x="672" y="0"/>
                  </a:cubicBezTo>
                </a:path>
              </a:pathLst>
            </a:custGeom>
            <a:noFill/>
            <a:ln w="63500">
              <a:solidFill>
                <a:srgbClr val="BF2F37"/>
              </a:solidFill>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12"/>
            <p:cNvSpPr>
              <a:spLocks/>
            </p:cNvSpPr>
            <p:nvPr/>
          </p:nvSpPr>
          <p:spPr bwMode="auto">
            <a:xfrm>
              <a:off x="5227711" y="990600"/>
              <a:ext cx="1981200" cy="1981200"/>
            </a:xfrm>
            <a:custGeom>
              <a:avLst/>
              <a:gdLst>
                <a:gd name="T0" fmla="*/ 0 w 1248"/>
                <a:gd name="T1" fmla="*/ 2147483647 h 1248"/>
                <a:gd name="T2" fmla="*/ 2147483647 w 1248"/>
                <a:gd name="T3" fmla="*/ 2147483647 h 1248"/>
                <a:gd name="T4" fmla="*/ 2147483647 w 1248"/>
                <a:gd name="T5" fmla="*/ 2147483647 h 1248"/>
                <a:gd name="T6" fmla="*/ 2147483647 w 1248"/>
                <a:gd name="T7" fmla="*/ 2147483647 h 1248"/>
                <a:gd name="T8" fmla="*/ 2147483647 w 1248"/>
                <a:gd name="T9" fmla="*/ 2147483647 h 1248"/>
                <a:gd name="T10" fmla="*/ 2147483647 w 1248"/>
                <a:gd name="T11" fmla="*/ 2147483647 h 1248"/>
                <a:gd name="T12" fmla="*/ 2147483647 w 1248"/>
                <a:gd name="T13" fmla="*/ 2147483647 h 1248"/>
                <a:gd name="T14" fmla="*/ 2147483647 w 1248"/>
                <a:gd name="T15" fmla="*/ 0 h 1248"/>
                <a:gd name="T16" fmla="*/ 0 60000 65536"/>
                <a:gd name="T17" fmla="*/ 0 60000 65536"/>
                <a:gd name="T18" fmla="*/ 0 60000 65536"/>
                <a:gd name="T19" fmla="*/ 0 60000 65536"/>
                <a:gd name="T20" fmla="*/ 0 60000 65536"/>
                <a:gd name="T21" fmla="*/ 0 60000 65536"/>
                <a:gd name="T22" fmla="*/ 0 60000 65536"/>
                <a:gd name="T23" fmla="*/ 0 60000 65536"/>
                <a:gd name="T24" fmla="*/ 0 w 1248"/>
                <a:gd name="T25" fmla="*/ 0 h 1248"/>
                <a:gd name="T26" fmla="*/ 1248 w 1248"/>
                <a:gd name="T27" fmla="*/ 1248 h 12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8" h="1248">
                  <a:moveTo>
                    <a:pt x="0" y="1248"/>
                  </a:moveTo>
                  <a:cubicBezTo>
                    <a:pt x="104" y="1144"/>
                    <a:pt x="208" y="1040"/>
                    <a:pt x="288" y="960"/>
                  </a:cubicBezTo>
                  <a:cubicBezTo>
                    <a:pt x="368" y="880"/>
                    <a:pt x="424" y="824"/>
                    <a:pt x="480" y="768"/>
                  </a:cubicBezTo>
                  <a:cubicBezTo>
                    <a:pt x="536" y="712"/>
                    <a:pt x="568" y="688"/>
                    <a:pt x="624" y="624"/>
                  </a:cubicBezTo>
                  <a:cubicBezTo>
                    <a:pt x="680" y="560"/>
                    <a:pt x="744" y="456"/>
                    <a:pt x="816" y="384"/>
                  </a:cubicBezTo>
                  <a:cubicBezTo>
                    <a:pt x="888" y="312"/>
                    <a:pt x="1000" y="248"/>
                    <a:pt x="1056" y="192"/>
                  </a:cubicBezTo>
                  <a:cubicBezTo>
                    <a:pt x="1112" y="136"/>
                    <a:pt x="1120" y="80"/>
                    <a:pt x="1152" y="48"/>
                  </a:cubicBezTo>
                  <a:cubicBezTo>
                    <a:pt x="1184" y="16"/>
                    <a:pt x="1232" y="8"/>
                    <a:pt x="1248" y="0"/>
                  </a:cubicBezTo>
                </a:path>
              </a:pathLst>
            </a:custGeom>
            <a:noFill/>
            <a:ln w="63500">
              <a:solidFill>
                <a:srgbClr val="BF2F37"/>
              </a:solidFill>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13"/>
            <p:cNvSpPr>
              <a:spLocks/>
            </p:cNvSpPr>
            <p:nvPr/>
          </p:nvSpPr>
          <p:spPr bwMode="auto">
            <a:xfrm>
              <a:off x="4008511" y="3451225"/>
              <a:ext cx="1295400" cy="609600"/>
            </a:xfrm>
            <a:custGeom>
              <a:avLst/>
              <a:gdLst>
                <a:gd name="T0" fmla="*/ 0 w 816"/>
                <a:gd name="T1" fmla="*/ 2147483647 h 384"/>
                <a:gd name="T2" fmla="*/ 2147483647 w 816"/>
                <a:gd name="T3" fmla="*/ 2147483647 h 384"/>
                <a:gd name="T4" fmla="*/ 2147483647 w 816"/>
                <a:gd name="T5" fmla="*/ 0 h 384"/>
                <a:gd name="T6" fmla="*/ 0 60000 65536"/>
                <a:gd name="T7" fmla="*/ 0 60000 65536"/>
                <a:gd name="T8" fmla="*/ 0 60000 65536"/>
                <a:gd name="T9" fmla="*/ 0 w 816"/>
                <a:gd name="T10" fmla="*/ 0 h 384"/>
                <a:gd name="T11" fmla="*/ 816 w 816"/>
                <a:gd name="T12" fmla="*/ 384 h 384"/>
              </a:gdLst>
              <a:ahLst/>
              <a:cxnLst>
                <a:cxn ang="T6">
                  <a:pos x="T0" y="T1"/>
                </a:cxn>
                <a:cxn ang="T7">
                  <a:pos x="T2" y="T3"/>
                </a:cxn>
                <a:cxn ang="T8">
                  <a:pos x="T4" y="T5"/>
                </a:cxn>
              </a:cxnLst>
              <a:rect l="T9" t="T10" r="T11" b="T12"/>
              <a:pathLst>
                <a:path w="816" h="384">
                  <a:moveTo>
                    <a:pt x="0" y="384"/>
                  </a:moveTo>
                  <a:cubicBezTo>
                    <a:pt x="220" y="296"/>
                    <a:pt x="440" y="208"/>
                    <a:pt x="576" y="144"/>
                  </a:cubicBezTo>
                  <a:cubicBezTo>
                    <a:pt x="712" y="80"/>
                    <a:pt x="764" y="40"/>
                    <a:pt x="816" y="0"/>
                  </a:cubicBezTo>
                </a:path>
              </a:pathLst>
            </a:custGeom>
            <a:noFill/>
            <a:ln w="63500">
              <a:solidFill>
                <a:srgbClr val="DED412"/>
              </a:solidFill>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14"/>
            <p:cNvSpPr>
              <a:spLocks/>
            </p:cNvSpPr>
            <p:nvPr/>
          </p:nvSpPr>
          <p:spPr bwMode="auto">
            <a:xfrm rot="69552">
              <a:off x="5303911" y="2262188"/>
              <a:ext cx="1905000" cy="1219200"/>
            </a:xfrm>
            <a:custGeom>
              <a:avLst/>
              <a:gdLst>
                <a:gd name="T0" fmla="*/ 0 w 1200"/>
                <a:gd name="T1" fmla="*/ 2147483647 h 768"/>
                <a:gd name="T2" fmla="*/ 2147483647 w 1200"/>
                <a:gd name="T3" fmla="*/ 2147483647 h 768"/>
                <a:gd name="T4" fmla="*/ 2147483647 w 1200"/>
                <a:gd name="T5" fmla="*/ 2147483647 h 768"/>
                <a:gd name="T6" fmla="*/ 2147483647 w 1200"/>
                <a:gd name="T7" fmla="*/ 2147483647 h 768"/>
                <a:gd name="T8" fmla="*/ 2147483647 w 1200"/>
                <a:gd name="T9" fmla="*/ 2147483647 h 768"/>
                <a:gd name="T10" fmla="*/ 2147483647 w 1200"/>
                <a:gd name="T11" fmla="*/ 0 h 768"/>
                <a:gd name="T12" fmla="*/ 0 60000 65536"/>
                <a:gd name="T13" fmla="*/ 0 60000 65536"/>
                <a:gd name="T14" fmla="*/ 0 60000 65536"/>
                <a:gd name="T15" fmla="*/ 0 60000 65536"/>
                <a:gd name="T16" fmla="*/ 0 60000 65536"/>
                <a:gd name="T17" fmla="*/ 0 60000 65536"/>
                <a:gd name="T18" fmla="*/ 0 w 1200"/>
                <a:gd name="T19" fmla="*/ 0 h 768"/>
                <a:gd name="T20" fmla="*/ 1200 w 1200"/>
                <a:gd name="T21" fmla="*/ 768 h 768"/>
              </a:gdLst>
              <a:ahLst/>
              <a:cxnLst>
                <a:cxn ang="T12">
                  <a:pos x="T0" y="T1"/>
                </a:cxn>
                <a:cxn ang="T13">
                  <a:pos x="T2" y="T3"/>
                </a:cxn>
                <a:cxn ang="T14">
                  <a:pos x="T4" y="T5"/>
                </a:cxn>
                <a:cxn ang="T15">
                  <a:pos x="T6" y="T7"/>
                </a:cxn>
                <a:cxn ang="T16">
                  <a:pos x="T8" y="T9"/>
                </a:cxn>
                <a:cxn ang="T17">
                  <a:pos x="T10" y="T11"/>
                </a:cxn>
              </a:cxnLst>
              <a:rect l="T18" t="T19" r="T20" b="T21"/>
              <a:pathLst>
                <a:path w="1200" h="768">
                  <a:moveTo>
                    <a:pt x="0" y="768"/>
                  </a:moveTo>
                  <a:cubicBezTo>
                    <a:pt x="104" y="696"/>
                    <a:pt x="208" y="624"/>
                    <a:pt x="288" y="576"/>
                  </a:cubicBezTo>
                  <a:cubicBezTo>
                    <a:pt x="368" y="528"/>
                    <a:pt x="408" y="536"/>
                    <a:pt x="480" y="480"/>
                  </a:cubicBezTo>
                  <a:cubicBezTo>
                    <a:pt x="552" y="424"/>
                    <a:pt x="640" y="296"/>
                    <a:pt x="720" y="240"/>
                  </a:cubicBezTo>
                  <a:cubicBezTo>
                    <a:pt x="800" y="184"/>
                    <a:pt x="880" y="184"/>
                    <a:pt x="960" y="144"/>
                  </a:cubicBezTo>
                  <a:cubicBezTo>
                    <a:pt x="1040" y="104"/>
                    <a:pt x="1120" y="52"/>
                    <a:pt x="1200" y="0"/>
                  </a:cubicBezTo>
                </a:path>
              </a:pathLst>
            </a:custGeom>
            <a:noFill/>
            <a:ln w="63500">
              <a:solidFill>
                <a:srgbClr val="DED412"/>
              </a:solidFill>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15"/>
            <p:cNvSpPr>
              <a:spLocks/>
            </p:cNvSpPr>
            <p:nvPr/>
          </p:nvSpPr>
          <p:spPr bwMode="auto">
            <a:xfrm>
              <a:off x="5303911" y="2784664"/>
              <a:ext cx="1828800" cy="787400"/>
            </a:xfrm>
            <a:custGeom>
              <a:avLst/>
              <a:gdLst>
                <a:gd name="T0" fmla="*/ 0 w 1152"/>
                <a:gd name="T1" fmla="*/ 2147483647 h 496"/>
                <a:gd name="T2" fmla="*/ 2147483647 w 1152"/>
                <a:gd name="T3" fmla="*/ 2147483647 h 496"/>
                <a:gd name="T4" fmla="*/ 2147483647 w 1152"/>
                <a:gd name="T5" fmla="*/ 2147483647 h 496"/>
                <a:gd name="T6" fmla="*/ 2147483647 w 1152"/>
                <a:gd name="T7" fmla="*/ 2147483647 h 496"/>
                <a:gd name="T8" fmla="*/ 2147483647 w 1152"/>
                <a:gd name="T9" fmla="*/ 2147483647 h 496"/>
                <a:gd name="T10" fmla="*/ 2147483647 w 1152"/>
                <a:gd name="T11" fmla="*/ 2147483647 h 496"/>
                <a:gd name="T12" fmla="*/ 2147483647 w 1152"/>
                <a:gd name="T13" fmla="*/ 2147483647 h 496"/>
                <a:gd name="T14" fmla="*/ 0 60000 65536"/>
                <a:gd name="T15" fmla="*/ 0 60000 65536"/>
                <a:gd name="T16" fmla="*/ 0 60000 65536"/>
                <a:gd name="T17" fmla="*/ 0 60000 65536"/>
                <a:gd name="T18" fmla="*/ 0 60000 65536"/>
                <a:gd name="T19" fmla="*/ 0 60000 65536"/>
                <a:gd name="T20" fmla="*/ 0 60000 65536"/>
                <a:gd name="T21" fmla="*/ 0 w 1152"/>
                <a:gd name="T22" fmla="*/ 0 h 496"/>
                <a:gd name="T23" fmla="*/ 1152 w 1152"/>
                <a:gd name="T24" fmla="*/ 496 h 4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496">
                  <a:moveTo>
                    <a:pt x="0" y="496"/>
                  </a:moveTo>
                  <a:cubicBezTo>
                    <a:pt x="108" y="464"/>
                    <a:pt x="216" y="432"/>
                    <a:pt x="288" y="400"/>
                  </a:cubicBezTo>
                  <a:cubicBezTo>
                    <a:pt x="360" y="368"/>
                    <a:pt x="384" y="336"/>
                    <a:pt x="432" y="304"/>
                  </a:cubicBezTo>
                  <a:cubicBezTo>
                    <a:pt x="480" y="272"/>
                    <a:pt x="512" y="240"/>
                    <a:pt x="576" y="208"/>
                  </a:cubicBezTo>
                  <a:cubicBezTo>
                    <a:pt x="640" y="176"/>
                    <a:pt x="736" y="144"/>
                    <a:pt x="816" y="112"/>
                  </a:cubicBezTo>
                  <a:cubicBezTo>
                    <a:pt x="896" y="80"/>
                    <a:pt x="1000" y="32"/>
                    <a:pt x="1056" y="16"/>
                  </a:cubicBezTo>
                  <a:cubicBezTo>
                    <a:pt x="1112" y="0"/>
                    <a:pt x="1136" y="16"/>
                    <a:pt x="1152" y="16"/>
                  </a:cubicBezTo>
                </a:path>
              </a:pathLst>
            </a:custGeom>
            <a:noFill/>
            <a:ln w="63500">
              <a:solidFill>
                <a:schemeClr val="accent3">
                  <a:lumMod val="60000"/>
                  <a:lumOff val="4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accent3">
                    <a:lumMod val="60000"/>
                    <a:lumOff val="40000"/>
                  </a:schemeClr>
                </a:solidFill>
              </a:endParaRPr>
            </a:p>
          </p:txBody>
        </p:sp>
        <p:sp>
          <p:nvSpPr>
            <p:cNvPr id="17" name="Line 9"/>
            <p:cNvSpPr>
              <a:spLocks noChangeShapeType="1"/>
            </p:cNvSpPr>
            <p:nvPr/>
          </p:nvSpPr>
          <p:spPr bwMode="auto">
            <a:xfrm>
              <a:off x="2865511" y="838200"/>
              <a:ext cx="0" cy="3429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Line 10"/>
            <p:cNvSpPr>
              <a:spLocks noChangeShapeType="1"/>
            </p:cNvSpPr>
            <p:nvPr/>
          </p:nvSpPr>
          <p:spPr bwMode="auto">
            <a:xfrm rot="5400000">
              <a:off x="5075311" y="2057400"/>
              <a:ext cx="0" cy="441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Line 11"/>
            <p:cNvSpPr>
              <a:spLocks noChangeShapeType="1"/>
            </p:cNvSpPr>
            <p:nvPr/>
          </p:nvSpPr>
          <p:spPr bwMode="auto">
            <a:xfrm flipV="1">
              <a:off x="3932311" y="4267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Line 12"/>
            <p:cNvSpPr>
              <a:spLocks noChangeShapeType="1"/>
            </p:cNvSpPr>
            <p:nvPr/>
          </p:nvSpPr>
          <p:spPr bwMode="auto">
            <a:xfrm flipV="1">
              <a:off x="5303911" y="4267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Line 13"/>
            <p:cNvSpPr>
              <a:spLocks noChangeShapeType="1"/>
            </p:cNvSpPr>
            <p:nvPr/>
          </p:nvSpPr>
          <p:spPr bwMode="auto">
            <a:xfrm flipV="1">
              <a:off x="7132711" y="4267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Text Box 14"/>
            <p:cNvSpPr txBox="1">
              <a:spLocks noChangeArrowheads="1"/>
            </p:cNvSpPr>
            <p:nvPr/>
          </p:nvSpPr>
          <p:spPr bwMode="auto">
            <a:xfrm>
              <a:off x="3614846" y="4442313"/>
              <a:ext cx="611125" cy="45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000000"/>
                  </a:solidFill>
                  <a:latin typeface="Calibri" panose="020F0502020204030204" pitchFamily="34" charset="0"/>
                </a:rPr>
                <a:t>16</a:t>
              </a:r>
            </a:p>
          </p:txBody>
        </p:sp>
        <p:sp>
          <p:nvSpPr>
            <p:cNvPr id="23" name="Text Box 15"/>
            <p:cNvSpPr txBox="1">
              <a:spLocks noChangeArrowheads="1"/>
            </p:cNvSpPr>
            <p:nvPr/>
          </p:nvSpPr>
          <p:spPr bwMode="auto">
            <a:xfrm>
              <a:off x="4998957" y="4430260"/>
              <a:ext cx="586095" cy="45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000000"/>
                  </a:solidFill>
                  <a:latin typeface="Calibri" panose="020F0502020204030204" pitchFamily="34" charset="0"/>
                </a:rPr>
                <a:t>24</a:t>
              </a:r>
            </a:p>
          </p:txBody>
        </p:sp>
        <p:sp>
          <p:nvSpPr>
            <p:cNvPr id="24" name="Text Box 16"/>
            <p:cNvSpPr txBox="1">
              <a:spLocks noChangeArrowheads="1"/>
            </p:cNvSpPr>
            <p:nvPr/>
          </p:nvSpPr>
          <p:spPr bwMode="auto">
            <a:xfrm>
              <a:off x="6778899" y="4448311"/>
              <a:ext cx="617060" cy="45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000000"/>
                  </a:solidFill>
                  <a:latin typeface="Calibri" panose="020F0502020204030204" pitchFamily="34" charset="0"/>
                </a:rPr>
                <a:t>36</a:t>
              </a:r>
            </a:p>
          </p:txBody>
        </p:sp>
        <p:sp>
          <p:nvSpPr>
            <p:cNvPr id="25" name="Text Box 17"/>
            <p:cNvSpPr txBox="1">
              <a:spLocks noChangeArrowheads="1"/>
            </p:cNvSpPr>
            <p:nvPr/>
          </p:nvSpPr>
          <p:spPr bwMode="auto">
            <a:xfrm rot="16200000">
              <a:off x="492072" y="1839193"/>
              <a:ext cx="2585105" cy="45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rgbClr val="000000"/>
                  </a:solidFill>
                  <a:latin typeface="Calibri" panose="020F0502020204030204" pitchFamily="34" charset="0"/>
                </a:rPr>
                <a:t>Total Words</a:t>
              </a:r>
            </a:p>
          </p:txBody>
        </p:sp>
        <p:sp>
          <p:nvSpPr>
            <p:cNvPr id="26" name="Line 28"/>
            <p:cNvSpPr>
              <a:spLocks noChangeShapeType="1"/>
            </p:cNvSpPr>
            <p:nvPr/>
          </p:nvSpPr>
          <p:spPr bwMode="auto">
            <a:xfrm flipH="1">
              <a:off x="2636911" y="32766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Line 29"/>
            <p:cNvSpPr>
              <a:spLocks noChangeShapeType="1"/>
            </p:cNvSpPr>
            <p:nvPr/>
          </p:nvSpPr>
          <p:spPr bwMode="auto">
            <a:xfrm flipH="1">
              <a:off x="2636911" y="22098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Line 30"/>
            <p:cNvSpPr>
              <a:spLocks noChangeShapeType="1"/>
            </p:cNvSpPr>
            <p:nvPr/>
          </p:nvSpPr>
          <p:spPr bwMode="auto">
            <a:xfrm flipH="1">
              <a:off x="2636911" y="1020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Text Box 31"/>
            <p:cNvSpPr txBox="1">
              <a:spLocks noChangeArrowheads="1"/>
            </p:cNvSpPr>
            <p:nvPr/>
          </p:nvSpPr>
          <p:spPr bwMode="auto">
            <a:xfrm>
              <a:off x="1993682" y="2994034"/>
              <a:ext cx="861943" cy="45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000000"/>
                  </a:solidFill>
                  <a:latin typeface="Calibri" panose="020F0502020204030204" pitchFamily="34" charset="0"/>
                </a:rPr>
                <a:t>200</a:t>
              </a:r>
            </a:p>
          </p:txBody>
        </p:sp>
        <p:sp>
          <p:nvSpPr>
            <p:cNvPr id="30" name="Text Box 32"/>
            <p:cNvSpPr txBox="1">
              <a:spLocks noChangeArrowheads="1"/>
            </p:cNvSpPr>
            <p:nvPr/>
          </p:nvSpPr>
          <p:spPr bwMode="auto">
            <a:xfrm>
              <a:off x="2015732" y="1975552"/>
              <a:ext cx="848721" cy="45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000000"/>
                  </a:solidFill>
                  <a:latin typeface="Calibri" panose="020F0502020204030204" pitchFamily="34" charset="0"/>
                </a:rPr>
                <a:t>600</a:t>
              </a:r>
            </a:p>
          </p:txBody>
        </p:sp>
        <p:sp>
          <p:nvSpPr>
            <p:cNvPr id="31" name="Text Box 33"/>
            <p:cNvSpPr txBox="1">
              <a:spLocks noChangeArrowheads="1"/>
            </p:cNvSpPr>
            <p:nvPr/>
          </p:nvSpPr>
          <p:spPr bwMode="auto">
            <a:xfrm>
              <a:off x="1915932" y="823606"/>
              <a:ext cx="939692" cy="81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000000"/>
                  </a:solidFill>
                  <a:latin typeface="Calibri" panose="020F0502020204030204" pitchFamily="34" charset="0"/>
                </a:rPr>
                <a:t>1200</a:t>
              </a:r>
            </a:p>
            <a:p>
              <a:endParaRPr lang="en-US" sz="1600" b="1">
                <a:solidFill>
                  <a:srgbClr val="000000"/>
                </a:solidFill>
                <a:latin typeface="Calibri" panose="020F0502020204030204" pitchFamily="34" charset="0"/>
              </a:endParaRPr>
            </a:p>
          </p:txBody>
        </p:sp>
        <p:grpSp>
          <p:nvGrpSpPr>
            <p:cNvPr id="5" name="Group 31"/>
            <p:cNvGrpSpPr>
              <a:grpSpLocks/>
            </p:cNvGrpSpPr>
            <p:nvPr/>
          </p:nvGrpSpPr>
          <p:grpSpPr bwMode="auto">
            <a:xfrm>
              <a:off x="3892627" y="2971800"/>
              <a:ext cx="1335088" cy="1101725"/>
              <a:chOff x="2183" y="2784"/>
              <a:chExt cx="841" cy="694"/>
            </a:xfrm>
          </p:grpSpPr>
          <p:sp>
            <p:nvSpPr>
              <p:cNvPr id="36" name="Freeform 35"/>
              <p:cNvSpPr>
                <a:spLocks/>
              </p:cNvSpPr>
              <p:nvPr/>
            </p:nvSpPr>
            <p:spPr bwMode="auto">
              <a:xfrm>
                <a:off x="2208" y="2784"/>
                <a:ext cx="816" cy="672"/>
              </a:xfrm>
              <a:custGeom>
                <a:avLst/>
                <a:gdLst>
                  <a:gd name="T0" fmla="*/ 0 w 816"/>
                  <a:gd name="T1" fmla="*/ 672 h 672"/>
                  <a:gd name="T2" fmla="*/ 336 w 816"/>
                  <a:gd name="T3" fmla="*/ 480 h 672"/>
                  <a:gd name="T4" fmla="*/ 576 w 816"/>
                  <a:gd name="T5" fmla="*/ 240 h 672"/>
                  <a:gd name="T6" fmla="*/ 816 w 816"/>
                  <a:gd name="T7" fmla="*/ 0 h 672"/>
                  <a:gd name="T8" fmla="*/ 0 60000 65536"/>
                  <a:gd name="T9" fmla="*/ 0 60000 65536"/>
                  <a:gd name="T10" fmla="*/ 0 60000 65536"/>
                  <a:gd name="T11" fmla="*/ 0 60000 65536"/>
                  <a:gd name="T12" fmla="*/ 0 w 816"/>
                  <a:gd name="T13" fmla="*/ 0 h 672"/>
                  <a:gd name="T14" fmla="*/ 816 w 816"/>
                  <a:gd name="T15" fmla="*/ 672 h 672"/>
                </a:gdLst>
                <a:ahLst/>
                <a:cxnLst>
                  <a:cxn ang="T8">
                    <a:pos x="T0" y="T1"/>
                  </a:cxn>
                  <a:cxn ang="T9">
                    <a:pos x="T2" y="T3"/>
                  </a:cxn>
                  <a:cxn ang="T10">
                    <a:pos x="T4" y="T5"/>
                  </a:cxn>
                  <a:cxn ang="T11">
                    <a:pos x="T6" y="T7"/>
                  </a:cxn>
                </a:cxnLst>
                <a:rect l="T12" t="T13" r="T14" b="T15"/>
                <a:pathLst>
                  <a:path w="816" h="672">
                    <a:moveTo>
                      <a:pt x="0" y="672"/>
                    </a:moveTo>
                    <a:cubicBezTo>
                      <a:pt x="120" y="612"/>
                      <a:pt x="240" y="552"/>
                      <a:pt x="336" y="480"/>
                    </a:cubicBezTo>
                    <a:cubicBezTo>
                      <a:pt x="432" y="408"/>
                      <a:pt x="496" y="320"/>
                      <a:pt x="576" y="240"/>
                    </a:cubicBezTo>
                    <a:cubicBezTo>
                      <a:pt x="656" y="160"/>
                      <a:pt x="776" y="40"/>
                      <a:pt x="816" y="0"/>
                    </a:cubicBezTo>
                  </a:path>
                </a:pathLst>
              </a:custGeom>
              <a:noFill/>
              <a:ln w="63500">
                <a:solidFill>
                  <a:srgbClr val="BF2F37"/>
                </a:solidFill>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Rectangle 36"/>
              <p:cNvSpPr>
                <a:spLocks noChangeArrowheads="1"/>
              </p:cNvSpPr>
              <p:nvPr/>
            </p:nvSpPr>
            <p:spPr bwMode="auto">
              <a:xfrm rot="3852372">
                <a:off x="2183" y="3443"/>
                <a:ext cx="35" cy="35"/>
              </a:xfrm>
              <a:prstGeom prst="rect">
                <a:avLst/>
              </a:prstGeom>
              <a:solidFill>
                <a:srgbClr val="BF2F37"/>
              </a:solidFill>
              <a:ln w="9525">
                <a:solidFill>
                  <a:srgbClr val="BF2F37"/>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3" name="Freeform 32"/>
            <p:cNvSpPr>
              <a:spLocks/>
            </p:cNvSpPr>
            <p:nvPr/>
          </p:nvSpPr>
          <p:spPr bwMode="auto">
            <a:xfrm>
              <a:off x="2865511" y="4071938"/>
              <a:ext cx="1143000" cy="76200"/>
            </a:xfrm>
            <a:custGeom>
              <a:avLst/>
              <a:gdLst>
                <a:gd name="T0" fmla="*/ 0 w 672"/>
                <a:gd name="T1" fmla="*/ 2147483647 h 56"/>
                <a:gd name="T2" fmla="*/ 2147483647 w 672"/>
                <a:gd name="T3" fmla="*/ 2147483647 h 56"/>
                <a:gd name="T4" fmla="*/ 2147483647 w 672"/>
                <a:gd name="T5" fmla="*/ 0 h 56"/>
                <a:gd name="T6" fmla="*/ 0 60000 65536"/>
                <a:gd name="T7" fmla="*/ 0 60000 65536"/>
                <a:gd name="T8" fmla="*/ 0 60000 65536"/>
                <a:gd name="T9" fmla="*/ 0 w 672"/>
                <a:gd name="T10" fmla="*/ 0 h 56"/>
                <a:gd name="T11" fmla="*/ 672 w 672"/>
                <a:gd name="T12" fmla="*/ 56 h 56"/>
              </a:gdLst>
              <a:ahLst/>
              <a:cxnLst>
                <a:cxn ang="T6">
                  <a:pos x="T0" y="T1"/>
                </a:cxn>
                <a:cxn ang="T7">
                  <a:pos x="T2" y="T3"/>
                </a:cxn>
                <a:cxn ang="T8">
                  <a:pos x="T4" y="T5"/>
                </a:cxn>
              </a:cxnLst>
              <a:rect l="T9" t="T10" r="T11" b="T12"/>
              <a:pathLst>
                <a:path w="672" h="56">
                  <a:moveTo>
                    <a:pt x="0" y="48"/>
                  </a:moveTo>
                  <a:cubicBezTo>
                    <a:pt x="160" y="52"/>
                    <a:pt x="320" y="56"/>
                    <a:pt x="432" y="48"/>
                  </a:cubicBezTo>
                  <a:cubicBezTo>
                    <a:pt x="544" y="40"/>
                    <a:pt x="608" y="20"/>
                    <a:pt x="672" y="0"/>
                  </a:cubicBezTo>
                </a:path>
              </a:pathLst>
            </a:custGeom>
            <a:noFill/>
            <a:ln w="63500">
              <a:solidFill>
                <a:srgbClr val="DED412"/>
              </a:solidFill>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33"/>
            <p:cNvSpPr>
              <a:spLocks/>
            </p:cNvSpPr>
            <p:nvPr/>
          </p:nvSpPr>
          <p:spPr bwMode="auto">
            <a:xfrm>
              <a:off x="2865511" y="4105464"/>
              <a:ext cx="1143000" cy="76200"/>
            </a:xfrm>
            <a:custGeom>
              <a:avLst/>
              <a:gdLst>
                <a:gd name="T0" fmla="*/ 0 w 672"/>
                <a:gd name="T1" fmla="*/ 2147483647 h 56"/>
                <a:gd name="T2" fmla="*/ 2147483647 w 672"/>
                <a:gd name="T3" fmla="*/ 2147483647 h 56"/>
                <a:gd name="T4" fmla="*/ 2147483647 w 672"/>
                <a:gd name="T5" fmla="*/ 0 h 56"/>
                <a:gd name="T6" fmla="*/ 0 60000 65536"/>
                <a:gd name="T7" fmla="*/ 0 60000 65536"/>
                <a:gd name="T8" fmla="*/ 0 60000 65536"/>
                <a:gd name="T9" fmla="*/ 0 w 672"/>
                <a:gd name="T10" fmla="*/ 0 h 56"/>
                <a:gd name="T11" fmla="*/ 672 w 672"/>
                <a:gd name="T12" fmla="*/ 56 h 56"/>
              </a:gdLst>
              <a:ahLst/>
              <a:cxnLst>
                <a:cxn ang="T6">
                  <a:pos x="T0" y="T1"/>
                </a:cxn>
                <a:cxn ang="T7">
                  <a:pos x="T2" y="T3"/>
                </a:cxn>
                <a:cxn ang="T8">
                  <a:pos x="T4" y="T5"/>
                </a:cxn>
              </a:cxnLst>
              <a:rect l="T9" t="T10" r="T11" b="T12"/>
              <a:pathLst>
                <a:path w="672" h="56">
                  <a:moveTo>
                    <a:pt x="0" y="48"/>
                  </a:moveTo>
                  <a:cubicBezTo>
                    <a:pt x="160" y="52"/>
                    <a:pt x="320" y="56"/>
                    <a:pt x="432" y="48"/>
                  </a:cubicBezTo>
                  <a:cubicBezTo>
                    <a:pt x="544" y="40"/>
                    <a:pt x="608" y="20"/>
                    <a:pt x="672" y="0"/>
                  </a:cubicBezTo>
                </a:path>
              </a:pathLst>
            </a:custGeom>
            <a:noFill/>
            <a:ln w="63500">
              <a:solidFill>
                <a:schemeClr val="accent3">
                  <a:lumMod val="60000"/>
                  <a:lumOff val="4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34"/>
            <p:cNvSpPr>
              <a:spLocks/>
            </p:cNvSpPr>
            <p:nvPr/>
          </p:nvSpPr>
          <p:spPr bwMode="auto">
            <a:xfrm>
              <a:off x="4008511" y="3572064"/>
              <a:ext cx="1295400" cy="533400"/>
            </a:xfrm>
            <a:custGeom>
              <a:avLst/>
              <a:gdLst>
                <a:gd name="T0" fmla="*/ 0 w 816"/>
                <a:gd name="T1" fmla="*/ 2147483647 h 336"/>
                <a:gd name="T2" fmla="*/ 2147483647 w 816"/>
                <a:gd name="T3" fmla="*/ 2147483647 h 336"/>
                <a:gd name="T4" fmla="*/ 2147483647 w 816"/>
                <a:gd name="T5" fmla="*/ 2147483647 h 336"/>
                <a:gd name="T6" fmla="*/ 2147483647 w 816"/>
                <a:gd name="T7" fmla="*/ 0 h 336"/>
                <a:gd name="T8" fmla="*/ 0 60000 65536"/>
                <a:gd name="T9" fmla="*/ 0 60000 65536"/>
                <a:gd name="T10" fmla="*/ 0 60000 65536"/>
                <a:gd name="T11" fmla="*/ 0 60000 65536"/>
                <a:gd name="T12" fmla="*/ 0 w 816"/>
                <a:gd name="T13" fmla="*/ 0 h 336"/>
                <a:gd name="T14" fmla="*/ 816 w 816"/>
                <a:gd name="T15" fmla="*/ 336 h 336"/>
              </a:gdLst>
              <a:ahLst/>
              <a:cxnLst>
                <a:cxn ang="T8">
                  <a:pos x="T0" y="T1"/>
                </a:cxn>
                <a:cxn ang="T9">
                  <a:pos x="T2" y="T3"/>
                </a:cxn>
                <a:cxn ang="T10">
                  <a:pos x="T4" y="T5"/>
                </a:cxn>
                <a:cxn ang="T11">
                  <a:pos x="T6" y="T7"/>
                </a:cxn>
              </a:cxnLst>
              <a:rect l="T12" t="T13" r="T14" b="T15"/>
              <a:pathLst>
                <a:path w="816" h="336">
                  <a:moveTo>
                    <a:pt x="0" y="336"/>
                  </a:moveTo>
                  <a:cubicBezTo>
                    <a:pt x="140" y="284"/>
                    <a:pt x="280" y="232"/>
                    <a:pt x="384" y="192"/>
                  </a:cubicBezTo>
                  <a:cubicBezTo>
                    <a:pt x="488" y="152"/>
                    <a:pt x="552" y="128"/>
                    <a:pt x="624" y="96"/>
                  </a:cubicBezTo>
                  <a:cubicBezTo>
                    <a:pt x="696" y="64"/>
                    <a:pt x="784" y="16"/>
                    <a:pt x="816" y="0"/>
                  </a:cubicBezTo>
                </a:path>
              </a:pathLst>
            </a:custGeom>
            <a:noFill/>
            <a:ln w="63500">
              <a:solidFill>
                <a:schemeClr val="accent3">
                  <a:lumMod val="60000"/>
                  <a:lumOff val="4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8" name="Text Box 40"/>
          <p:cNvSpPr txBox="1">
            <a:spLocks noChangeArrowheads="1"/>
          </p:cNvSpPr>
          <p:nvPr/>
        </p:nvSpPr>
        <p:spPr bwMode="auto">
          <a:xfrm>
            <a:off x="152403" y="6323924"/>
            <a:ext cx="2067469" cy="287543"/>
          </a:xfrm>
          <a:prstGeom prst="rect">
            <a:avLst/>
          </a:prstGeom>
          <a:noFill/>
          <a:ln w="9525">
            <a:noFill/>
            <a:miter lim="800000"/>
            <a:headEnd/>
            <a:tailEnd/>
          </a:ln>
          <a:effectLst/>
        </p:spPr>
        <p:txBody>
          <a:bodyPr wrap="square" lIns="101882" tIns="50941" rIns="101882" bIns="5094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defRPr/>
            </a:pPr>
            <a:r>
              <a:rPr lang="en-US" sz="1200" b="1">
                <a:ea typeface="ＭＳ Ｐゴシック" charset="-128"/>
                <a:cs typeface="Arial"/>
              </a:rPr>
              <a:t>Source:</a:t>
            </a:r>
            <a:r>
              <a:rPr lang="en-US" sz="1200">
                <a:ea typeface="ＭＳ Ｐゴシック" charset="-128"/>
                <a:cs typeface="Arial"/>
              </a:rPr>
              <a:t> Hart &amp; </a:t>
            </a:r>
            <a:r>
              <a:rPr lang="en-US" sz="1200" err="1">
                <a:ea typeface="ＭＳ Ｐゴシック" charset="-128"/>
                <a:cs typeface="Arial"/>
              </a:rPr>
              <a:t>Risley</a:t>
            </a:r>
            <a:r>
              <a:rPr lang="en-US" sz="1200">
                <a:ea typeface="ＭＳ Ｐゴシック" charset="-128"/>
                <a:cs typeface="Arial"/>
              </a:rPr>
              <a:t> (1995) </a:t>
            </a:r>
          </a:p>
        </p:txBody>
      </p:sp>
      <p:cxnSp>
        <p:nvCxnSpPr>
          <p:cNvPr id="39" name="Straight Connector 38"/>
          <p:cNvCxnSpPr/>
          <p:nvPr/>
        </p:nvCxnSpPr>
        <p:spPr>
          <a:xfrm>
            <a:off x="5739546" y="2334324"/>
            <a:ext cx="29993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729475" y="3169234"/>
            <a:ext cx="29993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701029" y="3875076"/>
            <a:ext cx="29993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30721" y="4998953"/>
            <a:ext cx="1905000" cy="307777"/>
          </a:xfrm>
          <a:prstGeom prst="rect">
            <a:avLst/>
          </a:prstGeom>
          <a:noFill/>
        </p:spPr>
        <p:txBody>
          <a:bodyPr wrap="square" rtlCol="0">
            <a:spAutoFit/>
          </a:bodyPr>
          <a:lstStyle/>
          <a:p>
            <a:r>
              <a:rPr lang="en-US" sz="1400"/>
              <a:t>Child’s Age in Months</a:t>
            </a:r>
          </a:p>
        </p:txBody>
      </p:sp>
      <p:sp>
        <p:nvSpPr>
          <p:cNvPr id="43" name="TextBox 42"/>
          <p:cNvSpPr txBox="1"/>
          <p:nvPr/>
        </p:nvSpPr>
        <p:spPr>
          <a:xfrm>
            <a:off x="6698644" y="4984788"/>
            <a:ext cx="1905000" cy="307777"/>
          </a:xfrm>
          <a:prstGeom prst="rect">
            <a:avLst/>
          </a:prstGeom>
          <a:noFill/>
        </p:spPr>
        <p:txBody>
          <a:bodyPr wrap="square" rtlCol="0">
            <a:spAutoFit/>
          </a:bodyPr>
          <a:lstStyle/>
          <a:p>
            <a:r>
              <a:rPr lang="en-US" sz="1400"/>
              <a:t>Child’s Age in Months</a:t>
            </a:r>
          </a:p>
        </p:txBody>
      </p:sp>
      <p:pic>
        <p:nvPicPr>
          <p:cNvPr id="46" name="Picture 45"/>
          <p:cNvPicPr>
            <a:picLocks noChangeAspect="1"/>
          </p:cNvPicPr>
          <p:nvPr/>
        </p:nvPicPr>
        <p:blipFill rotWithShape="1">
          <a:blip r:embed="rId4" cstate="print">
            <a:extLst>
              <a:ext uri="{28A0092B-C50C-407E-A947-70E740481C1C}">
                <a14:useLocalDpi xmlns:a14="http://schemas.microsoft.com/office/drawing/2010/main" val="0"/>
              </a:ext>
            </a:extLst>
          </a:blip>
          <a:srcRect l="17727" t="21515" r="51970" b="23714"/>
          <a:stretch/>
        </p:blipFill>
        <p:spPr>
          <a:xfrm>
            <a:off x="8153400" y="5818781"/>
            <a:ext cx="837804" cy="979830"/>
          </a:xfrm>
          <a:prstGeom prst="rect">
            <a:avLst/>
          </a:prstGeom>
        </p:spPr>
      </p:pic>
      <p:sp>
        <p:nvSpPr>
          <p:cNvPr id="45" name="Rectangle 44">
            <a:extLst>
              <a:ext uri="{FF2B5EF4-FFF2-40B4-BE49-F238E27FC236}">
                <a16:creationId xmlns:a16="http://schemas.microsoft.com/office/drawing/2014/main" id="{077073B3-E924-4BCB-BB0F-EE32F638C569}"/>
              </a:ext>
            </a:extLst>
          </p:cNvPr>
          <p:cNvSpPr/>
          <p:nvPr/>
        </p:nvSpPr>
        <p:spPr>
          <a:xfrm rot="10800000" flipV="1">
            <a:off x="-18838" y="262290"/>
            <a:ext cx="7258050" cy="11631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TextBox 46">
            <a:extLst>
              <a:ext uri="{FF2B5EF4-FFF2-40B4-BE49-F238E27FC236}">
                <a16:creationId xmlns:a16="http://schemas.microsoft.com/office/drawing/2014/main" id="{C4AFD182-14E6-4531-81EF-7226A624D60D}"/>
              </a:ext>
            </a:extLst>
          </p:cNvPr>
          <p:cNvSpPr txBox="1"/>
          <p:nvPr/>
        </p:nvSpPr>
        <p:spPr>
          <a:xfrm>
            <a:off x="478221" y="258901"/>
            <a:ext cx="5714999" cy="1077218"/>
          </a:xfrm>
          <a:prstGeom prst="rect">
            <a:avLst/>
          </a:prstGeom>
          <a:noFill/>
        </p:spPr>
        <p:txBody>
          <a:bodyPr wrap="square" rtlCol="0">
            <a:spAutoFit/>
          </a:bodyPr>
          <a:lstStyle/>
          <a:p>
            <a:r>
              <a:rPr lang="en-US" sz="2400">
                <a:solidFill>
                  <a:schemeClr val="bg1"/>
                </a:solidFill>
              </a:rPr>
              <a:t>REASEARCH</a:t>
            </a:r>
            <a:br>
              <a:rPr lang="en-US" sz="3200" b="1">
                <a:solidFill>
                  <a:schemeClr val="bg1"/>
                </a:solidFill>
              </a:rPr>
            </a:br>
            <a:r>
              <a:rPr lang="en-US" sz="4000" b="1">
                <a:solidFill>
                  <a:schemeClr val="bg1"/>
                </a:solidFill>
              </a:rPr>
              <a:t>The Opportunity</a:t>
            </a:r>
          </a:p>
        </p:txBody>
      </p:sp>
    </p:spTree>
    <p:extLst>
      <p:ext uri="{BB962C8B-B14F-4D97-AF65-F5344CB8AC3E}">
        <p14:creationId xmlns:p14="http://schemas.microsoft.com/office/powerpoint/2010/main" val="1198879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AECD6D-9511-41D3-BBEF-DB306CFD3CEC}"/>
              </a:ext>
            </a:extLst>
          </p:cNvPr>
          <p:cNvSpPr/>
          <p:nvPr/>
        </p:nvSpPr>
        <p:spPr>
          <a:xfrm rot="10800000" flipV="1">
            <a:off x="0" y="453226"/>
            <a:ext cx="7258050" cy="11631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1257303" y="630821"/>
            <a:ext cx="6172200" cy="857250"/>
          </a:xfrm>
        </p:spPr>
        <p:txBody>
          <a:bodyPr/>
          <a:lstStyle/>
          <a:p>
            <a:pPr algn="l"/>
            <a:r>
              <a:rPr lang="en-US">
                <a:solidFill>
                  <a:schemeClr val="bg1"/>
                </a:solidFill>
              </a:rPr>
              <a:t> </a:t>
            </a:r>
            <a:r>
              <a:rPr lang="en-US" b="1">
                <a:solidFill>
                  <a:schemeClr val="bg1"/>
                </a:solidFill>
              </a:rPr>
              <a:t>What Predicts?</a:t>
            </a:r>
          </a:p>
        </p:txBody>
      </p:sp>
      <p:graphicFrame>
        <p:nvGraphicFramePr>
          <p:cNvPr id="13" name="Diagram 12"/>
          <p:cNvGraphicFramePr/>
          <p:nvPr/>
        </p:nvGraphicFramePr>
        <p:xfrm>
          <a:off x="166255" y="1865936"/>
          <a:ext cx="8581579" cy="4361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Box 40"/>
          <p:cNvSpPr txBox="1">
            <a:spLocks noChangeArrowheads="1"/>
          </p:cNvSpPr>
          <p:nvPr/>
        </p:nvSpPr>
        <p:spPr bwMode="auto">
          <a:xfrm>
            <a:off x="256177" y="6442709"/>
            <a:ext cx="2590798" cy="215658"/>
          </a:xfrm>
          <a:prstGeom prst="rect">
            <a:avLst/>
          </a:prstGeom>
          <a:noFill/>
          <a:ln w="9525">
            <a:noFill/>
            <a:miter lim="800000"/>
            <a:headEnd/>
            <a:tailEnd/>
          </a:ln>
          <a:effectLst/>
        </p:spPr>
        <p:txBody>
          <a:bodyPr wrap="square" lIns="76412" tIns="38206" rIns="76412" bIns="38206">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defRPr/>
            </a:pPr>
            <a:r>
              <a:rPr lang="en-US" sz="900" b="1">
                <a:ea typeface="ＭＳ Ｐゴシック" charset="-128"/>
                <a:cs typeface="Arial"/>
              </a:rPr>
              <a:t>Source: </a:t>
            </a:r>
            <a:r>
              <a:rPr lang="en-US" sz="900" err="1">
                <a:ea typeface="ＭＳ Ｐゴシック" charset="-128"/>
                <a:cs typeface="Arial"/>
              </a:rPr>
              <a:t>HighScope</a:t>
            </a:r>
            <a:r>
              <a:rPr lang="en-US" sz="900">
                <a:ea typeface="ＭＳ Ｐゴシック" charset="-128"/>
                <a:cs typeface="Arial"/>
              </a:rPr>
              <a:t> Perry Preschool Study</a:t>
            </a:r>
          </a:p>
        </p:txBody>
      </p:sp>
      <p:pic>
        <p:nvPicPr>
          <p:cNvPr id="31" name="Picture 31" descr="A picture containing vector graphics&#10;&#10;Description generated with high confidence">
            <a:extLst>
              <a:ext uri="{FF2B5EF4-FFF2-40B4-BE49-F238E27FC236}">
                <a16:creationId xmlns:a16="http://schemas.microsoft.com/office/drawing/2014/main" id="{C32790EE-013D-4714-807E-DC37E948BC7D}"/>
              </a:ext>
            </a:extLst>
          </p:cNvPr>
          <p:cNvPicPr>
            <a:picLocks noChangeAspect="1"/>
          </p:cNvPicPr>
          <p:nvPr/>
        </p:nvPicPr>
        <p:blipFill>
          <a:blip r:embed="rId8"/>
          <a:stretch>
            <a:fillRect/>
          </a:stretch>
        </p:blipFill>
        <p:spPr>
          <a:xfrm>
            <a:off x="6494203" y="1931075"/>
            <a:ext cx="2057400" cy="2098548"/>
          </a:xfrm>
          <a:prstGeom prst="rect">
            <a:avLst/>
          </a:prstGeom>
        </p:spPr>
      </p:pic>
      <p:pic>
        <p:nvPicPr>
          <p:cNvPr id="11" name="Picture 10">
            <a:extLst>
              <a:ext uri="{FF2B5EF4-FFF2-40B4-BE49-F238E27FC236}">
                <a16:creationId xmlns:a16="http://schemas.microsoft.com/office/drawing/2014/main" id="{B2B64881-EA4A-4DAA-92BA-AF5D3929F5C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727" t="21515" r="51970" b="23714"/>
          <a:stretch/>
        </p:blipFill>
        <p:spPr>
          <a:xfrm>
            <a:off x="8433658" y="5993628"/>
            <a:ext cx="628353" cy="734873"/>
          </a:xfrm>
          <a:prstGeom prst="rect">
            <a:avLst/>
          </a:prstGeom>
        </p:spPr>
      </p:pic>
    </p:spTree>
    <p:extLst>
      <p:ext uri="{BB962C8B-B14F-4D97-AF65-F5344CB8AC3E}">
        <p14:creationId xmlns:p14="http://schemas.microsoft.com/office/powerpoint/2010/main" val="62552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FFBC63-46DD-4391-A0D3-FE781A5358E0}"/>
              </a:ext>
            </a:extLst>
          </p:cNvPr>
          <p:cNvSpPr/>
          <p:nvPr/>
        </p:nvSpPr>
        <p:spPr>
          <a:xfrm rot="10800000" flipV="1">
            <a:off x="0" y="453226"/>
            <a:ext cx="9083974" cy="11631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2418" name="Rectangle 2">
            <a:extLst>
              <a:ext uri="{FF2B5EF4-FFF2-40B4-BE49-F238E27FC236}">
                <a16:creationId xmlns:a16="http://schemas.microsoft.com/office/drawing/2014/main" id="{6B15913D-EA43-4732-BCFD-1C2CF9A2DEDE}"/>
              </a:ext>
            </a:extLst>
          </p:cNvPr>
          <p:cNvSpPr>
            <a:spLocks noGrp="1" noChangeArrowheads="1"/>
          </p:cNvSpPr>
          <p:nvPr>
            <p:ph type="title"/>
          </p:nvPr>
        </p:nvSpPr>
        <p:spPr>
          <a:xfrm>
            <a:off x="165340" y="319177"/>
            <a:ext cx="8811821" cy="1404669"/>
          </a:xfrm>
        </p:spPr>
        <p:txBody>
          <a:bodyPr/>
          <a:lstStyle/>
          <a:p>
            <a:pPr>
              <a:defRPr/>
            </a:pPr>
            <a:r>
              <a:rPr lang="en-US" altLang="en-US" sz="3500" b="1">
                <a:solidFill>
                  <a:schemeClr val="bg1"/>
                </a:solidFill>
              </a:rPr>
              <a:t>Skills Required For Reading Comprehension</a:t>
            </a:r>
            <a:endParaRPr lang="en-US" altLang="en-US" sz="3500" b="1">
              <a:solidFill>
                <a:schemeClr val="bg1"/>
              </a:solidFill>
              <a:cs typeface="Calibri"/>
            </a:endParaRPr>
          </a:p>
        </p:txBody>
      </p:sp>
      <p:sp>
        <p:nvSpPr>
          <p:cNvPr id="572419" name="Rectangle 3">
            <a:extLst>
              <a:ext uri="{FF2B5EF4-FFF2-40B4-BE49-F238E27FC236}">
                <a16:creationId xmlns:a16="http://schemas.microsoft.com/office/drawing/2014/main" id="{FEEB2A59-26F0-485B-9A82-FBB5EA67945F}"/>
              </a:ext>
            </a:extLst>
          </p:cNvPr>
          <p:cNvSpPr>
            <a:spLocks noGrp="1" noChangeArrowheads="1"/>
          </p:cNvSpPr>
          <p:nvPr>
            <p:ph type="body" idx="1"/>
          </p:nvPr>
        </p:nvSpPr>
        <p:spPr>
          <a:xfrm>
            <a:off x="1066800" y="2057400"/>
            <a:ext cx="6908800" cy="2971800"/>
          </a:xfrm>
        </p:spPr>
        <p:txBody>
          <a:bodyPr>
            <a:normAutofit lnSpcReduction="10000"/>
          </a:bodyPr>
          <a:lstStyle/>
          <a:p>
            <a:pPr>
              <a:defRPr/>
            </a:pPr>
            <a:r>
              <a:rPr lang="en-US" altLang="en-US"/>
              <a:t>Decoding-breaking down words to letters and sounds</a:t>
            </a:r>
          </a:p>
          <a:p>
            <a:pPr lvl="1">
              <a:defRPr/>
            </a:pPr>
            <a:r>
              <a:rPr lang="en-US" altLang="en-US"/>
              <a:t>CAT = K + A + T</a:t>
            </a:r>
          </a:p>
          <a:p>
            <a:pPr>
              <a:defRPr/>
            </a:pPr>
            <a:r>
              <a:rPr lang="en-US" altLang="en-US"/>
              <a:t>Vocabulary-understanding what words mean</a:t>
            </a:r>
          </a:p>
          <a:p>
            <a:pPr lvl="1">
              <a:defRPr/>
            </a:pPr>
            <a:r>
              <a:rPr lang="en-US" altLang="en-US"/>
              <a:t>CAT = </a:t>
            </a:r>
          </a:p>
          <a:p>
            <a:pPr>
              <a:defRPr/>
            </a:pPr>
            <a:endParaRPr lang="en-US" altLang="en-US"/>
          </a:p>
        </p:txBody>
      </p:sp>
      <p:pic>
        <p:nvPicPr>
          <p:cNvPr id="16388" name="Picture 4" descr="cat3">
            <a:extLst>
              <a:ext uri="{FF2B5EF4-FFF2-40B4-BE49-F238E27FC236}">
                <a16:creationId xmlns:a16="http://schemas.microsoft.com/office/drawing/2014/main" id="{8F682805-12F7-4349-9552-8E257E164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556" b="34224"/>
          <a:stretch>
            <a:fillRect/>
          </a:stretch>
        </p:blipFill>
        <p:spPr bwMode="auto">
          <a:xfrm>
            <a:off x="3401705" y="4498446"/>
            <a:ext cx="2024063"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B81A360-CA32-4C8E-A9D4-B67A6B47BC41}"/>
              </a:ext>
            </a:extLst>
          </p:cNvPr>
          <p:cNvSpPr txBox="1"/>
          <p:nvPr/>
        </p:nvSpPr>
        <p:spPr>
          <a:xfrm>
            <a:off x="28819" y="6488668"/>
            <a:ext cx="5266511" cy="307777"/>
          </a:xfrm>
          <a:prstGeom prst="rect">
            <a:avLst/>
          </a:prstGeom>
          <a:noFill/>
        </p:spPr>
        <p:txBody>
          <a:bodyPr wrap="square">
            <a:spAutoFit/>
          </a:bodyPr>
          <a:lstStyle/>
          <a:p>
            <a:r>
              <a:rPr lang="en-US" sz="1400" b="0" i="1">
                <a:solidFill>
                  <a:srgbClr val="323130"/>
                </a:solidFill>
                <a:effectLst/>
                <a:latin typeface="Segoe UI" panose="020B0502040204020203" pitchFamily="34" charset="0"/>
              </a:rPr>
              <a:t>Slides from Dr. Barry Zuckerman – Promoting Early Literacy</a:t>
            </a:r>
            <a:endParaRPr lang="en-US" sz="1400" i="1"/>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240306-A234-4262-893B-E882C52A4342}"/>
              </a:ext>
            </a:extLst>
          </p:cNvPr>
          <p:cNvSpPr/>
          <p:nvPr/>
        </p:nvSpPr>
        <p:spPr>
          <a:xfrm rot="10800000" flipV="1">
            <a:off x="-90124" y="-6848"/>
            <a:ext cx="9245985" cy="161018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8018" name="Rectangle 2">
            <a:extLst>
              <a:ext uri="{FF2B5EF4-FFF2-40B4-BE49-F238E27FC236}">
                <a16:creationId xmlns:a16="http://schemas.microsoft.com/office/drawing/2014/main" id="{57AF2D02-E914-44C7-92B2-583DA437462F}"/>
              </a:ext>
            </a:extLst>
          </p:cNvPr>
          <p:cNvSpPr>
            <a:spLocks noGrp="1" noChangeArrowheads="1"/>
          </p:cNvSpPr>
          <p:nvPr>
            <p:ph type="title"/>
          </p:nvPr>
        </p:nvSpPr>
        <p:spPr>
          <a:xfrm>
            <a:off x="1010728" y="79075"/>
            <a:ext cx="7118230" cy="1447800"/>
          </a:xfrm>
        </p:spPr>
        <p:txBody>
          <a:bodyPr/>
          <a:lstStyle/>
          <a:p>
            <a:pPr>
              <a:defRPr/>
            </a:pPr>
            <a:r>
              <a:rPr lang="en-US" altLang="en-US" sz="4000" b="1">
                <a:solidFill>
                  <a:schemeClr val="bg1"/>
                </a:solidFill>
              </a:rPr>
              <a:t>Early Reading Ability:</a:t>
            </a:r>
            <a:br>
              <a:rPr lang="en-US" altLang="en-US" sz="4000" b="1"/>
            </a:br>
            <a:r>
              <a:rPr lang="en-US" altLang="en-US" sz="4000" b="1">
                <a:solidFill>
                  <a:schemeClr val="bg1"/>
                </a:solidFill>
              </a:rPr>
              <a:t>Relationship to Decoding Skills</a:t>
            </a:r>
            <a:endParaRPr lang="en-US" altLang="en-US" sz="4000" b="1">
              <a:solidFill>
                <a:schemeClr val="bg1"/>
              </a:solidFill>
              <a:cs typeface="Calibri"/>
            </a:endParaRPr>
          </a:p>
        </p:txBody>
      </p:sp>
      <p:sp>
        <p:nvSpPr>
          <p:cNvPr id="598019" name="Rectangle 3">
            <a:extLst>
              <a:ext uri="{FF2B5EF4-FFF2-40B4-BE49-F238E27FC236}">
                <a16:creationId xmlns:a16="http://schemas.microsoft.com/office/drawing/2014/main" id="{0EAC88CC-ECEC-4688-807F-E227C8CBAEE7}"/>
              </a:ext>
            </a:extLst>
          </p:cNvPr>
          <p:cNvSpPr>
            <a:spLocks noGrp="1" noChangeArrowheads="1"/>
          </p:cNvSpPr>
          <p:nvPr>
            <p:ph type="body" idx="1"/>
          </p:nvPr>
        </p:nvSpPr>
        <p:spPr>
          <a:xfrm>
            <a:off x="838200" y="2133600"/>
            <a:ext cx="7391400" cy="2971800"/>
          </a:xfrm>
        </p:spPr>
        <p:txBody>
          <a:bodyPr vert="horz" lIns="91440" tIns="45720" rIns="91440" bIns="45720" rtlCol="0" anchor="t">
            <a:noAutofit/>
          </a:bodyPr>
          <a:lstStyle/>
          <a:p>
            <a:pPr>
              <a:lnSpc>
                <a:spcPct val="110000"/>
              </a:lnSpc>
              <a:defRPr/>
            </a:pPr>
            <a:r>
              <a:rPr lang="en-US" altLang="en-US"/>
              <a:t>55% of variance in 1st grade reading is predicted by 2 skills related to decoding:</a:t>
            </a:r>
            <a:endParaRPr lang="en-US" altLang="en-US">
              <a:cs typeface="Calibri"/>
            </a:endParaRPr>
          </a:p>
          <a:p>
            <a:pPr lvl="1">
              <a:lnSpc>
                <a:spcPct val="110000"/>
              </a:lnSpc>
              <a:defRPr/>
            </a:pPr>
            <a:r>
              <a:rPr lang="en-US" altLang="en-US"/>
              <a:t>print principles: naming letters, identifying sounds that go with letters</a:t>
            </a:r>
            <a:endParaRPr lang="en-US" altLang="en-US">
              <a:cs typeface="Calibri"/>
            </a:endParaRPr>
          </a:p>
          <a:p>
            <a:pPr lvl="1">
              <a:lnSpc>
                <a:spcPct val="110000"/>
              </a:lnSpc>
              <a:defRPr/>
            </a:pPr>
            <a:r>
              <a:rPr lang="en-US" altLang="en-US"/>
              <a:t>phonemic awareness (ability to break down words into combinations of sounds) </a:t>
            </a:r>
            <a:endParaRPr lang="en-US" altLang="en-US">
              <a:cs typeface="Calibri"/>
            </a:endParaRPr>
          </a:p>
        </p:txBody>
      </p:sp>
      <p:sp>
        <p:nvSpPr>
          <p:cNvPr id="17412" name="Text Box 4">
            <a:extLst>
              <a:ext uri="{FF2B5EF4-FFF2-40B4-BE49-F238E27FC236}">
                <a16:creationId xmlns:a16="http://schemas.microsoft.com/office/drawing/2014/main" id="{76936129-74A3-4DE1-AEC9-73E15D660160}"/>
              </a:ext>
            </a:extLst>
          </p:cNvPr>
          <p:cNvSpPr txBox="1">
            <a:spLocks noChangeArrowheads="1"/>
          </p:cNvSpPr>
          <p:nvPr/>
        </p:nvSpPr>
        <p:spPr bwMode="auto">
          <a:xfrm>
            <a:off x="1219200" y="5562600"/>
            <a:ext cx="6359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a:solidFill>
                  <a:schemeClr val="tx2"/>
                </a:solidFill>
              </a:rPr>
              <a:t>Sources: Storch &amp; Whitehurst, 2001; Bryant, 1990</a:t>
            </a:r>
          </a:p>
        </p:txBody>
      </p:sp>
      <p:sp>
        <p:nvSpPr>
          <p:cNvPr id="7" name="TextBox 6">
            <a:extLst>
              <a:ext uri="{FF2B5EF4-FFF2-40B4-BE49-F238E27FC236}">
                <a16:creationId xmlns:a16="http://schemas.microsoft.com/office/drawing/2014/main" id="{1C097B49-D279-406F-99F1-0A52DB594C5F}"/>
              </a:ext>
            </a:extLst>
          </p:cNvPr>
          <p:cNvSpPr txBox="1"/>
          <p:nvPr/>
        </p:nvSpPr>
        <p:spPr>
          <a:xfrm>
            <a:off x="28819" y="6488668"/>
            <a:ext cx="5266511" cy="307777"/>
          </a:xfrm>
          <a:prstGeom prst="rect">
            <a:avLst/>
          </a:prstGeom>
          <a:noFill/>
        </p:spPr>
        <p:txBody>
          <a:bodyPr wrap="square">
            <a:spAutoFit/>
          </a:bodyPr>
          <a:lstStyle/>
          <a:p>
            <a:r>
              <a:rPr lang="en-US" sz="1400" b="0" i="1">
                <a:solidFill>
                  <a:srgbClr val="323130"/>
                </a:solidFill>
                <a:effectLst/>
                <a:latin typeface="Segoe UI" panose="020B0502040204020203" pitchFamily="34" charset="0"/>
              </a:rPr>
              <a:t>Slides from Dr. Barry Zuckerman – Promoting Early Literacy</a:t>
            </a:r>
            <a:endParaRPr lang="en-US" sz="1400" i="1"/>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C3F184-8721-424B-A78F-5960E08BC5B6}"/>
              </a:ext>
            </a:extLst>
          </p:cNvPr>
          <p:cNvSpPr/>
          <p:nvPr/>
        </p:nvSpPr>
        <p:spPr>
          <a:xfrm rot="10800000" flipV="1">
            <a:off x="-103188" y="-46037"/>
            <a:ext cx="9259049" cy="137505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7993856" y="5737669"/>
            <a:ext cx="628353" cy="734873"/>
          </a:xfrm>
          <a:prstGeom prst="rect">
            <a:avLst/>
          </a:prstGeom>
        </p:spPr>
      </p:pic>
      <p:sp>
        <p:nvSpPr>
          <p:cNvPr id="7" name="Shape 379">
            <a:extLst>
              <a:ext uri="{FF2B5EF4-FFF2-40B4-BE49-F238E27FC236}">
                <a16:creationId xmlns:a16="http://schemas.microsoft.com/office/drawing/2014/main" id="{C5AB1739-905A-4D19-BDEB-4F13BD16C47D}"/>
              </a:ext>
            </a:extLst>
          </p:cNvPr>
          <p:cNvSpPr txBox="1">
            <a:spLocks noGrp="1"/>
          </p:cNvSpPr>
          <p:nvPr/>
        </p:nvSpPr>
        <p:spPr>
          <a:xfrm>
            <a:off x="460509" y="345821"/>
            <a:ext cx="8166295" cy="114300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lvl="0" indent="-250825" algn="l">
              <a:buSzPct val="98975"/>
            </a:pPr>
            <a:r>
              <a:rPr lang="en-US" sz="4000" b="1" dirty="0">
                <a:solidFill>
                  <a:schemeClr val="bg1"/>
                </a:solidFill>
              </a:rPr>
              <a:t>Literacy</a:t>
            </a:r>
            <a:r>
              <a:rPr lang="en-US" sz="3950" b="1" dirty="0">
                <a:solidFill>
                  <a:schemeClr val="bg1"/>
                </a:solidFill>
              </a:rPr>
              <a:t> Guidance: Birth </a:t>
            </a:r>
            <a:r>
              <a:rPr lang="en-US" sz="3950" b="1" i="0" u="none" strike="noStrike" cap="none" dirty="0">
                <a:solidFill>
                  <a:schemeClr val="bg1"/>
                </a:solidFill>
                <a:latin typeface="Calibri"/>
                <a:ea typeface="Calibri"/>
                <a:cs typeface="Calibri"/>
                <a:sym typeface="Calibri"/>
              </a:rPr>
              <a:t>to 12 months</a:t>
            </a:r>
            <a:br>
              <a:rPr lang="en-US" sz="3950" b="1" i="0" u="none" strike="noStrike" cap="none" dirty="0">
                <a:solidFill>
                  <a:schemeClr val="bg1"/>
                </a:solidFill>
                <a:latin typeface="Calibri"/>
                <a:ea typeface="Calibri"/>
                <a:cs typeface="Calibri"/>
              </a:rPr>
            </a:br>
            <a:endParaRPr lang="en-US" sz="3950" b="1" i="0" u="none" strike="noStrike" cap="none" dirty="0">
              <a:solidFill>
                <a:schemeClr val="bg1"/>
              </a:solidFill>
              <a:latin typeface="Calibri"/>
              <a:ea typeface="Calibri"/>
              <a:cs typeface="Calibri"/>
            </a:endParaRPr>
          </a:p>
        </p:txBody>
      </p:sp>
      <p:sp>
        <p:nvSpPr>
          <p:cNvPr id="12" name="Shape 382">
            <a:extLst>
              <a:ext uri="{FF2B5EF4-FFF2-40B4-BE49-F238E27FC236}">
                <a16:creationId xmlns:a16="http://schemas.microsoft.com/office/drawing/2014/main" id="{819D0E7F-7065-4336-8158-4182ABDD702C}"/>
              </a:ext>
            </a:extLst>
          </p:cNvPr>
          <p:cNvSpPr txBox="1"/>
          <p:nvPr/>
        </p:nvSpPr>
        <p:spPr>
          <a:xfrm>
            <a:off x="370500" y="1587624"/>
            <a:ext cx="8403000" cy="4174500"/>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marR="0" lvl="0" indent="-342900" algn="l" rtl="0">
              <a:lnSpc>
                <a:spcPct val="80000"/>
              </a:lnSpc>
              <a:spcBef>
                <a:spcPts val="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The parent/caregiver can</a:t>
            </a:r>
          </a:p>
          <a:p>
            <a:pPr marR="0" lvl="0" algn="l" rtl="0">
              <a:lnSpc>
                <a:spcPct val="80000"/>
              </a:lnSpc>
              <a:spcBef>
                <a:spcPts val="0"/>
              </a:spcBef>
              <a:spcAft>
                <a:spcPts val="0"/>
              </a:spcAft>
              <a:buNone/>
            </a:pPr>
            <a:endParaRPr dirty="0"/>
          </a:p>
          <a:p>
            <a:pPr marL="742950" marR="0" lvl="1" indent="-285750" algn="l" rtl="0">
              <a:lnSpc>
                <a:spcPct val="100000"/>
              </a:lnSpc>
              <a:spcBef>
                <a:spcPts val="480"/>
              </a:spcBef>
              <a:spcAft>
                <a:spcPts val="0"/>
              </a:spcAft>
              <a:buClr>
                <a:schemeClr val="dk1"/>
              </a:buClr>
              <a:buSzPct val="100000"/>
              <a:buFont typeface="Arial"/>
              <a:buChar char="–"/>
            </a:pPr>
            <a:r>
              <a:rPr lang="en-US" sz="2400" b="1" i="0" u="none" strike="noStrike" cap="none" dirty="0">
                <a:solidFill>
                  <a:schemeClr val="dk1"/>
                </a:solidFill>
                <a:latin typeface="Calibri"/>
                <a:ea typeface="Calibri"/>
                <a:cs typeface="Calibri"/>
                <a:sym typeface="Calibri"/>
              </a:rPr>
              <a:t>cuddle with </a:t>
            </a:r>
            <a:r>
              <a:rPr lang="en-US" sz="2400" b="1" dirty="0">
                <a:solidFill>
                  <a:schemeClr val="dk1"/>
                </a:solidFill>
                <a:latin typeface="Calibri"/>
                <a:ea typeface="Calibri"/>
                <a:cs typeface="Calibri"/>
                <a:sym typeface="Calibri"/>
              </a:rPr>
              <a:t>their baby</a:t>
            </a:r>
            <a:r>
              <a:rPr lang="en-US" sz="2400" b="1" i="0" u="none" strike="noStrike" cap="none" dirty="0">
                <a:solidFill>
                  <a:schemeClr val="dk1"/>
                </a:solidFill>
                <a:latin typeface="Calibri"/>
                <a:ea typeface="Calibri"/>
                <a:cs typeface="Calibri"/>
                <a:sym typeface="Calibri"/>
              </a:rPr>
              <a:t> </a:t>
            </a:r>
            <a:r>
              <a:rPr lang="en-US" sz="2400" b="0" i="0" u="none" strike="noStrike" cap="none" dirty="0">
                <a:solidFill>
                  <a:schemeClr val="dk1"/>
                </a:solidFill>
                <a:latin typeface="Calibri"/>
                <a:ea typeface="Calibri"/>
                <a:cs typeface="Calibri"/>
                <a:sym typeface="Calibri"/>
              </a:rPr>
              <a:t>as </a:t>
            </a:r>
            <a:r>
              <a:rPr lang="en-US" sz="2400" dirty="0">
                <a:solidFill>
                  <a:schemeClr val="dk1"/>
                </a:solidFill>
                <a:latin typeface="Calibri"/>
                <a:ea typeface="Calibri"/>
                <a:cs typeface="Calibri"/>
                <a:sym typeface="Calibri"/>
              </a:rPr>
              <a:t>they</a:t>
            </a:r>
            <a:r>
              <a:rPr lang="en-US" sz="2400" b="0" i="0" u="none" strike="noStrike" cap="none" dirty="0">
                <a:solidFill>
                  <a:schemeClr val="dk1"/>
                </a:solidFill>
                <a:latin typeface="Calibri"/>
                <a:ea typeface="Calibri"/>
                <a:cs typeface="Calibri"/>
                <a:sym typeface="Calibri"/>
              </a:rPr>
              <a:t> read a book or tell a story</a:t>
            </a:r>
          </a:p>
          <a:p>
            <a:pPr marL="0" marR="0" lvl="0" indent="0" algn="l" rtl="0">
              <a:lnSpc>
                <a:spcPct val="100000"/>
              </a:lnSpc>
              <a:spcBef>
                <a:spcPts val="480"/>
              </a:spcBef>
              <a:spcAft>
                <a:spcPts val="0"/>
              </a:spcAft>
              <a:buNone/>
            </a:pPr>
            <a:endParaRPr dirty="0"/>
          </a:p>
          <a:p>
            <a:pPr marL="742950" marR="0" lvl="1" indent="-285750" algn="l" rtl="0">
              <a:lnSpc>
                <a:spcPct val="100000"/>
              </a:lnSpc>
              <a:spcBef>
                <a:spcPts val="480"/>
              </a:spcBef>
              <a:spcAft>
                <a:spcPts val="0"/>
              </a:spcAft>
              <a:buClr>
                <a:schemeClr val="dk1"/>
              </a:buClr>
              <a:buSzPct val="100000"/>
              <a:buFont typeface="Arial"/>
              <a:buChar char="–"/>
            </a:pPr>
            <a:r>
              <a:rPr lang="en-US" sz="2400" b="1" i="0" u="none" strike="noStrike" cap="none" dirty="0">
                <a:solidFill>
                  <a:schemeClr val="dk1"/>
                </a:solidFill>
                <a:latin typeface="Calibri"/>
                <a:ea typeface="Calibri"/>
                <a:cs typeface="Calibri"/>
                <a:sym typeface="Calibri"/>
              </a:rPr>
              <a:t>point to and describe </a:t>
            </a:r>
            <a:r>
              <a:rPr lang="en-US" sz="2400" b="0" i="0" u="none" strike="noStrike" cap="none" dirty="0">
                <a:solidFill>
                  <a:schemeClr val="dk1"/>
                </a:solidFill>
                <a:latin typeface="Calibri"/>
                <a:ea typeface="Calibri"/>
                <a:cs typeface="Calibri"/>
                <a:sym typeface="Calibri"/>
              </a:rPr>
              <a:t>the book’s pictures: “Look, the train goes choo-choo!”</a:t>
            </a:r>
          </a:p>
          <a:p>
            <a:pPr marL="457200" marR="0" lvl="0" indent="0" algn="l" rtl="0">
              <a:lnSpc>
                <a:spcPct val="100000"/>
              </a:lnSpc>
              <a:spcBef>
                <a:spcPts val="480"/>
              </a:spcBef>
              <a:spcAft>
                <a:spcPts val="0"/>
              </a:spcAft>
              <a:buNone/>
            </a:pPr>
            <a:endParaRPr dirty="0"/>
          </a:p>
          <a:p>
            <a:pPr marL="742950" marR="0" lvl="1" indent="-285750" algn="l" rtl="0">
              <a:lnSpc>
                <a:spcPct val="100000"/>
              </a:lnSpc>
              <a:spcBef>
                <a:spcPts val="48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use </a:t>
            </a:r>
            <a:r>
              <a:rPr lang="en-US" sz="2400" dirty="0">
                <a:solidFill>
                  <a:schemeClr val="dk1"/>
                </a:solidFill>
                <a:latin typeface="Calibri"/>
                <a:ea typeface="Calibri"/>
                <a:cs typeface="Calibri"/>
                <a:sym typeface="Calibri"/>
              </a:rPr>
              <a:t>their</a:t>
            </a:r>
            <a:r>
              <a:rPr lang="en-US" sz="2400" b="0" i="0" u="none" strike="noStrike" cap="none" dirty="0">
                <a:solidFill>
                  <a:schemeClr val="dk1"/>
                </a:solidFill>
                <a:latin typeface="Calibri"/>
                <a:ea typeface="Calibri"/>
                <a:cs typeface="Calibri"/>
                <a:sym typeface="Calibri"/>
              </a:rPr>
              <a:t> voice, hands, and face to </a:t>
            </a:r>
            <a:r>
              <a:rPr lang="en-US" sz="2400" b="1" i="0" u="none" strike="noStrike" cap="none" dirty="0">
                <a:solidFill>
                  <a:schemeClr val="dk1"/>
                </a:solidFill>
                <a:latin typeface="Calibri"/>
                <a:ea typeface="Calibri"/>
                <a:cs typeface="Calibri"/>
                <a:sym typeface="Calibri"/>
              </a:rPr>
              <a:t>act out </a:t>
            </a:r>
            <a:r>
              <a:rPr lang="en-US" sz="2400" b="0" i="0" u="none" strike="noStrike" cap="none" dirty="0">
                <a:solidFill>
                  <a:schemeClr val="dk1"/>
                </a:solidFill>
                <a:latin typeface="Calibri"/>
                <a:ea typeface="Calibri"/>
                <a:cs typeface="Calibri"/>
                <a:sym typeface="Calibri"/>
              </a:rPr>
              <a:t>what </a:t>
            </a:r>
            <a:r>
              <a:rPr lang="en-US" sz="2400" dirty="0">
                <a:solidFill>
                  <a:schemeClr val="dk1"/>
                </a:solidFill>
                <a:latin typeface="Calibri"/>
                <a:ea typeface="Calibri"/>
                <a:cs typeface="Calibri"/>
                <a:sym typeface="Calibri"/>
              </a:rPr>
              <a:t>they</a:t>
            </a:r>
            <a:r>
              <a:rPr lang="en-US" sz="2400" b="0" i="0" u="none" strike="noStrike" cap="none" dirty="0">
                <a:solidFill>
                  <a:schemeClr val="dk1"/>
                </a:solidFill>
                <a:latin typeface="Calibri"/>
                <a:ea typeface="Calibri"/>
                <a:cs typeface="Calibri"/>
                <a:sym typeface="Calibri"/>
              </a:rPr>
              <a:t> are reading </a:t>
            </a:r>
            <a:r>
              <a:rPr lang="en-US" sz="2400" dirty="0">
                <a:solidFill>
                  <a:schemeClr val="dk1"/>
                </a:solidFill>
                <a:latin typeface="Calibri"/>
                <a:ea typeface="Calibri"/>
                <a:cs typeface="Calibri"/>
                <a:sym typeface="Calibri"/>
              </a:rPr>
              <a:t>and </a:t>
            </a:r>
            <a:r>
              <a:rPr lang="en-US" sz="2400" b="1" dirty="0">
                <a:solidFill>
                  <a:schemeClr val="dk1"/>
                </a:solidFill>
                <a:latin typeface="Calibri"/>
                <a:ea typeface="Calibri"/>
                <a:cs typeface="Calibri"/>
                <a:sym typeface="Calibri"/>
              </a:rPr>
              <a:t>let</a:t>
            </a:r>
            <a:r>
              <a:rPr lang="en-US" sz="2400" b="1" i="0" u="none" strike="noStrike" cap="none" dirty="0">
                <a:solidFill>
                  <a:schemeClr val="dk1"/>
                </a:solidFill>
                <a:latin typeface="Calibri"/>
                <a:ea typeface="Calibri"/>
                <a:cs typeface="Calibri"/>
                <a:sym typeface="Calibri"/>
              </a:rPr>
              <a:t> the baby babble back</a:t>
            </a:r>
            <a:r>
              <a:rPr lang="en-US" sz="2400" b="0" i="0" u="none" strike="noStrike" cap="none" dirty="0">
                <a:solidFill>
                  <a:schemeClr val="dk1"/>
                </a:solidFill>
                <a:latin typeface="Calibri"/>
                <a:ea typeface="Calibri"/>
                <a:cs typeface="Calibri"/>
                <a:sym typeface="Calibri"/>
              </a:rPr>
              <a:t> in return</a:t>
            </a:r>
          </a:p>
        </p:txBody>
      </p:sp>
      <p:sp>
        <p:nvSpPr>
          <p:cNvPr id="15" name="Shape 383">
            <a:extLst>
              <a:ext uri="{FF2B5EF4-FFF2-40B4-BE49-F238E27FC236}">
                <a16:creationId xmlns:a16="http://schemas.microsoft.com/office/drawing/2014/main" id="{E31986AA-7561-43D9-BA65-C85E22EA7F92}"/>
              </a:ext>
            </a:extLst>
          </p:cNvPr>
          <p:cNvSpPr txBox="1"/>
          <p:nvPr/>
        </p:nvSpPr>
        <p:spPr>
          <a:xfrm>
            <a:off x="630625" y="5920263"/>
            <a:ext cx="4562400" cy="523200"/>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88900" algn="l" rtl="0">
              <a:lnSpc>
                <a:spcPct val="100000"/>
              </a:lnSpc>
              <a:spcBef>
                <a:spcPts val="0"/>
              </a:spcBef>
              <a:spcAft>
                <a:spcPts val="0"/>
              </a:spcAft>
              <a:buClr>
                <a:srgbClr val="000000"/>
              </a:buClr>
              <a:buSzPct val="100000"/>
              <a:buFont typeface="Arial"/>
              <a:buNone/>
            </a:pPr>
            <a:r>
              <a:rPr lang="en-US" sz="1400" b="0" i="0" u="none" strike="noStrike" cap="none">
                <a:solidFill>
                  <a:srgbClr val="000000"/>
                </a:solidFill>
                <a:latin typeface="Arial"/>
                <a:ea typeface="Arial"/>
                <a:cs typeface="Arial"/>
                <a:sym typeface="Arial"/>
              </a:rPr>
              <a:t>Source: Talking is Teaching: Talk, Read, Sing</a:t>
            </a:r>
          </a:p>
          <a:p>
            <a:pPr marL="0" marR="0" lvl="0" indent="-8890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4326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26628C-EF6C-45D8-B6F0-274F3B28897A}"/>
              </a:ext>
            </a:extLst>
          </p:cNvPr>
          <p:cNvSpPr/>
          <p:nvPr/>
        </p:nvSpPr>
        <p:spPr>
          <a:xfrm rot="10800000" flipV="1">
            <a:off x="-50938" y="-46037"/>
            <a:ext cx="9219861" cy="153180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hape 389">
            <a:extLst>
              <a:ext uri="{FF2B5EF4-FFF2-40B4-BE49-F238E27FC236}">
                <a16:creationId xmlns:a16="http://schemas.microsoft.com/office/drawing/2014/main" id="{44709C63-E3A0-49A9-A0E3-B4AF5EB8A2F0}"/>
              </a:ext>
            </a:extLst>
          </p:cNvPr>
          <p:cNvSpPr txBox="1">
            <a:spLocks noGrp="1"/>
          </p:cNvSpPr>
          <p:nvPr/>
        </p:nvSpPr>
        <p:spPr>
          <a:xfrm>
            <a:off x="241539" y="146638"/>
            <a:ext cx="8229600" cy="114300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marL="0" marR="0" lvl="0" indent="-250825" algn="l" rtl="0">
              <a:spcBef>
                <a:spcPts val="0"/>
              </a:spcBef>
              <a:buClr>
                <a:schemeClr val="dk1"/>
              </a:buClr>
              <a:buSzPct val="98975"/>
              <a:buFont typeface="Calibri"/>
              <a:buNone/>
            </a:pPr>
            <a:r>
              <a:rPr lang="en-US" sz="3950" b="1" i="0" u="none" strike="noStrike" cap="none" dirty="0">
                <a:solidFill>
                  <a:schemeClr val="bg1"/>
                </a:solidFill>
                <a:latin typeface="Calibri"/>
                <a:ea typeface="Calibri"/>
                <a:cs typeface="Calibri"/>
                <a:sym typeface="Calibri"/>
              </a:rPr>
              <a:t>Literacy Guidance: Young Toddlers 12 to 24 Months</a:t>
            </a:r>
            <a:endParaRPr lang="en-US" sz="3950" b="1" i="0" u="none" strike="noStrike" cap="none" dirty="0">
              <a:solidFill>
                <a:schemeClr val="bg1"/>
              </a:solidFill>
              <a:latin typeface="Calibri"/>
              <a:ea typeface="Calibri"/>
              <a:cs typeface="Calibri"/>
            </a:endParaRPr>
          </a:p>
        </p:txBody>
      </p:sp>
      <p:pic>
        <p:nvPicPr>
          <p:cNvPr id="12" name="Shape 391">
            <a:extLst>
              <a:ext uri="{FF2B5EF4-FFF2-40B4-BE49-F238E27FC236}">
                <a16:creationId xmlns:a16="http://schemas.microsoft.com/office/drawing/2014/main" id="{546AC433-DED8-4B9F-83E2-0EF496750728}"/>
              </a:ext>
            </a:extLst>
          </p:cNvPr>
          <p:cNvPicPr preferRelativeResize="0"/>
          <p:nvPr/>
        </p:nvPicPr>
        <p:blipFill rotWithShape="1">
          <a:blip r:embed="rId3">
            <a:alphaModFix/>
          </a:blip>
          <a:srcRect l="17727" t="21515" r="51969" b="23714"/>
          <a:stretch/>
        </p:blipFill>
        <p:spPr>
          <a:xfrm>
            <a:off x="8153400" y="5818781"/>
            <a:ext cx="835710" cy="979585"/>
          </a:xfrm>
          <a:prstGeom prst="rect">
            <a:avLst/>
          </a:prstGeom>
          <a:noFill/>
          <a:ln>
            <a:noFill/>
          </a:ln>
        </p:spPr>
      </p:pic>
      <p:sp>
        <p:nvSpPr>
          <p:cNvPr id="16" name="Shape 392">
            <a:extLst>
              <a:ext uri="{FF2B5EF4-FFF2-40B4-BE49-F238E27FC236}">
                <a16:creationId xmlns:a16="http://schemas.microsoft.com/office/drawing/2014/main" id="{4F6D5B14-986C-44DE-AEED-64A480FD04F6}"/>
              </a:ext>
            </a:extLst>
          </p:cNvPr>
          <p:cNvSpPr txBox="1"/>
          <p:nvPr/>
        </p:nvSpPr>
        <p:spPr>
          <a:xfrm>
            <a:off x="612268" y="1692275"/>
            <a:ext cx="7163100" cy="3963000"/>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marR="0" lvl="0" indent="-342900" algn="l" rtl="0">
              <a:lnSpc>
                <a:spcPct val="80000"/>
              </a:lnSpc>
              <a:spcBef>
                <a:spcPts val="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The parent/caregiver can</a:t>
            </a:r>
          </a:p>
          <a:p>
            <a:pPr marL="342900" marR="0" lvl="0" indent="-342900" algn="l" rtl="0">
              <a:lnSpc>
                <a:spcPct val="80000"/>
              </a:lnSpc>
              <a:spcBef>
                <a:spcPts val="480"/>
              </a:spcBef>
              <a:spcAft>
                <a:spcPts val="0"/>
              </a:spcAft>
              <a:buClr>
                <a:schemeClr val="dk1"/>
              </a:buClr>
              <a:buFont typeface="Arial"/>
              <a:buNone/>
            </a:pPr>
            <a:endParaRPr sz="2400" b="0" i="0" u="none" strike="noStrike" cap="none" dirty="0">
              <a:solidFill>
                <a:schemeClr val="dk1"/>
              </a:solidFill>
              <a:latin typeface="Calibri"/>
              <a:ea typeface="Calibri"/>
              <a:cs typeface="Calibri"/>
              <a:sym typeface="Calibri"/>
            </a:endParaRPr>
          </a:p>
          <a:p>
            <a:pPr marL="742950" marR="0" lvl="1" indent="-285750" algn="l" rtl="0">
              <a:lnSpc>
                <a:spcPct val="80000"/>
              </a:lnSpc>
              <a:spcBef>
                <a:spcPts val="48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 </a:t>
            </a:r>
            <a:r>
              <a:rPr lang="en-US" sz="2400" b="1" i="0" u="none" strike="noStrike" cap="none" dirty="0">
                <a:solidFill>
                  <a:schemeClr val="dk1"/>
                </a:solidFill>
                <a:latin typeface="Calibri"/>
                <a:ea typeface="Calibri"/>
                <a:cs typeface="Calibri"/>
                <a:sym typeface="Calibri"/>
              </a:rPr>
              <a:t>point and label </a:t>
            </a:r>
            <a:r>
              <a:rPr lang="en-US" sz="2400" b="0" i="0" u="none" strike="noStrike" cap="none" dirty="0">
                <a:solidFill>
                  <a:schemeClr val="dk1"/>
                </a:solidFill>
                <a:latin typeface="Calibri"/>
                <a:ea typeface="Calibri"/>
                <a:cs typeface="Calibri"/>
                <a:sym typeface="Calibri"/>
              </a:rPr>
              <a:t>objects in the book</a:t>
            </a:r>
          </a:p>
          <a:p>
            <a:pPr marL="742950" marR="0" lvl="1" indent="-285750" algn="l" rtl="0">
              <a:lnSpc>
                <a:spcPct val="80000"/>
              </a:lnSpc>
              <a:spcBef>
                <a:spcPts val="480"/>
              </a:spcBef>
              <a:spcAft>
                <a:spcPts val="0"/>
              </a:spcAft>
              <a:buClr>
                <a:schemeClr val="dk1"/>
              </a:buClr>
              <a:buFont typeface="Arial"/>
              <a:buNone/>
            </a:pPr>
            <a:endParaRPr sz="2400" b="0" i="0" u="none" strike="noStrike" cap="none" dirty="0">
              <a:solidFill>
                <a:schemeClr val="dk1"/>
              </a:solidFill>
              <a:latin typeface="Calibri"/>
              <a:ea typeface="Calibri"/>
              <a:cs typeface="Calibri"/>
              <a:sym typeface="Calibri"/>
            </a:endParaRPr>
          </a:p>
          <a:p>
            <a:pPr marL="742950" marR="0" lvl="1" indent="-285750" algn="l" rtl="0">
              <a:lnSpc>
                <a:spcPct val="80000"/>
              </a:lnSpc>
              <a:spcBef>
                <a:spcPts val="48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ask the child to </a:t>
            </a:r>
            <a:r>
              <a:rPr lang="en-US" sz="2400" b="1" i="0" u="none" strike="noStrike" cap="none" dirty="0">
                <a:solidFill>
                  <a:schemeClr val="dk1"/>
                </a:solidFill>
                <a:latin typeface="Calibri"/>
                <a:ea typeface="Calibri"/>
                <a:cs typeface="Calibri"/>
                <a:sym typeface="Calibri"/>
              </a:rPr>
              <a:t>identify</a:t>
            </a:r>
            <a:r>
              <a:rPr lang="en-US" sz="2400" b="0" i="0" u="none" strike="noStrike" cap="none" dirty="0">
                <a:solidFill>
                  <a:schemeClr val="dk1"/>
                </a:solidFill>
                <a:latin typeface="Calibri"/>
                <a:ea typeface="Calibri"/>
                <a:cs typeface="Calibri"/>
                <a:sym typeface="Calibri"/>
              </a:rPr>
              <a:t> common objects on the page —book, ball</a:t>
            </a:r>
          </a:p>
          <a:p>
            <a:pPr marL="742950" marR="0" lvl="1" indent="-285750" algn="l" rtl="0">
              <a:lnSpc>
                <a:spcPct val="80000"/>
              </a:lnSpc>
              <a:spcBef>
                <a:spcPts val="480"/>
              </a:spcBef>
              <a:spcAft>
                <a:spcPts val="0"/>
              </a:spcAft>
              <a:buClr>
                <a:schemeClr val="dk1"/>
              </a:buClr>
              <a:buFont typeface="Arial"/>
              <a:buNone/>
            </a:pPr>
            <a:endParaRPr sz="2400" b="0" i="0" u="none" strike="noStrike" cap="none" dirty="0">
              <a:solidFill>
                <a:schemeClr val="dk1"/>
              </a:solidFill>
              <a:latin typeface="Calibri"/>
              <a:ea typeface="Calibri"/>
              <a:cs typeface="Calibri"/>
              <a:sym typeface="Calibri"/>
            </a:endParaRPr>
          </a:p>
          <a:p>
            <a:pPr marL="742950" marR="0" lvl="1" indent="-285750" algn="l" rtl="0">
              <a:lnSpc>
                <a:spcPct val="80000"/>
              </a:lnSpc>
              <a:spcBef>
                <a:spcPts val="480"/>
              </a:spcBef>
              <a:spcAft>
                <a:spcPts val="0"/>
              </a:spcAft>
              <a:buClr>
                <a:schemeClr val="dk1"/>
              </a:buClr>
              <a:buSzPct val="100000"/>
              <a:buFont typeface="Arial"/>
              <a:buChar char="–"/>
            </a:pPr>
            <a:r>
              <a:rPr lang="en-US" sz="2400" b="1" i="0" u="none" strike="noStrike" cap="none" dirty="0">
                <a:solidFill>
                  <a:schemeClr val="dk1"/>
                </a:solidFill>
                <a:latin typeface="Calibri"/>
                <a:ea typeface="Calibri"/>
                <a:cs typeface="Calibri"/>
                <a:sym typeface="Calibri"/>
              </a:rPr>
              <a:t>expand</a:t>
            </a:r>
            <a:r>
              <a:rPr lang="en-US" sz="2400" b="0" i="0" u="none" strike="noStrike" cap="none" dirty="0">
                <a:solidFill>
                  <a:schemeClr val="dk1"/>
                </a:solidFill>
                <a:latin typeface="Calibri"/>
                <a:ea typeface="Calibri"/>
                <a:cs typeface="Calibri"/>
                <a:sym typeface="Calibri"/>
              </a:rPr>
              <a:t> on the child's verbal initiatives —"yes, it’s a truck! good! it's a red truck!"</a:t>
            </a:r>
          </a:p>
          <a:p>
            <a:pPr marL="742950" marR="0" lvl="1" indent="-285750" algn="l" rtl="0">
              <a:lnSpc>
                <a:spcPct val="80000"/>
              </a:lnSpc>
              <a:spcBef>
                <a:spcPts val="480"/>
              </a:spcBef>
              <a:spcAft>
                <a:spcPts val="0"/>
              </a:spcAft>
              <a:buClr>
                <a:schemeClr val="dk1"/>
              </a:buClr>
              <a:buFont typeface="Arial"/>
              <a:buNone/>
            </a:pPr>
            <a:endParaRPr sz="2400" b="0" i="0" u="none" strike="noStrike" cap="none" dirty="0">
              <a:solidFill>
                <a:schemeClr val="dk1"/>
              </a:solidFill>
              <a:latin typeface="Calibri"/>
              <a:ea typeface="Calibri"/>
              <a:cs typeface="Calibri"/>
              <a:sym typeface="Calibri"/>
            </a:endParaRPr>
          </a:p>
          <a:p>
            <a:pPr marL="742950" marR="0" lvl="1" indent="-285750" algn="l" rtl="0">
              <a:lnSpc>
                <a:spcPct val="80000"/>
              </a:lnSpc>
              <a:spcBef>
                <a:spcPts val="48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use the book for a </a:t>
            </a:r>
            <a:r>
              <a:rPr lang="en-US" sz="2400" b="1" i="0" u="sng" strike="noStrike" cap="none" dirty="0">
                <a:solidFill>
                  <a:schemeClr val="dk1"/>
                </a:solidFill>
                <a:latin typeface="Calibri"/>
                <a:ea typeface="Calibri"/>
                <a:cs typeface="Calibri"/>
                <a:sym typeface="Calibri"/>
              </a:rPr>
              <a:t>transition to bed or nap times</a:t>
            </a:r>
            <a:endParaRPr lang="en-US" sz="2400" b="1" i="0" u="none" strike="noStrike" cap="none" dirty="0">
              <a:solidFill>
                <a:schemeClr val="dk1"/>
              </a:solidFill>
              <a:latin typeface="Calibri"/>
              <a:ea typeface="Calibri"/>
              <a:cs typeface="Calibri"/>
              <a:sym typeface="Calibri"/>
            </a:endParaRPr>
          </a:p>
        </p:txBody>
      </p:sp>
      <p:sp>
        <p:nvSpPr>
          <p:cNvPr id="17" name="Shape 393">
            <a:extLst>
              <a:ext uri="{FF2B5EF4-FFF2-40B4-BE49-F238E27FC236}">
                <a16:creationId xmlns:a16="http://schemas.microsoft.com/office/drawing/2014/main" id="{F6634CA3-6E39-400F-8F37-1DA5F614C476}"/>
              </a:ext>
            </a:extLst>
          </p:cNvPr>
          <p:cNvSpPr txBox="1"/>
          <p:nvPr/>
        </p:nvSpPr>
        <p:spPr>
          <a:xfrm>
            <a:off x="238125" y="6248400"/>
            <a:ext cx="2971800" cy="307777"/>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88900" algn="l" rtl="0">
              <a:lnSpc>
                <a:spcPct val="100000"/>
              </a:lnSpc>
              <a:spcBef>
                <a:spcPts val="0"/>
              </a:spcBef>
              <a:spcAft>
                <a:spcPts val="0"/>
              </a:spcAft>
              <a:buClr>
                <a:srgbClr val="000000"/>
              </a:buClr>
              <a:buSzPct val="100000"/>
              <a:buFont typeface="Arial"/>
              <a:buNone/>
            </a:pPr>
            <a:r>
              <a:rPr lang="en-US" sz="1400" b="0" i="0" u="none" strike="noStrike" cap="none">
                <a:solidFill>
                  <a:srgbClr val="000000"/>
                </a:solidFill>
                <a:latin typeface="Arial"/>
                <a:ea typeface="Arial"/>
                <a:cs typeface="Arial"/>
                <a:sym typeface="Arial"/>
              </a:rPr>
              <a:t>Source: Reach Out and Read </a:t>
            </a:r>
          </a:p>
        </p:txBody>
      </p:sp>
    </p:spTree>
    <p:extLst>
      <p:ext uri="{BB962C8B-B14F-4D97-AF65-F5344CB8AC3E}">
        <p14:creationId xmlns:p14="http://schemas.microsoft.com/office/powerpoint/2010/main" val="1596994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CF259E-A17F-F048-A1F1-DE352AB1E102}"/>
              </a:ext>
            </a:extLst>
          </p:cNvPr>
          <p:cNvSpPr>
            <a:spLocks noGrp="1"/>
          </p:cNvSpPr>
          <p:nvPr>
            <p:ph idx="1"/>
          </p:nvPr>
        </p:nvSpPr>
        <p:spPr>
          <a:xfrm>
            <a:off x="307571" y="1960736"/>
            <a:ext cx="8528858" cy="4674557"/>
          </a:xfrm>
        </p:spPr>
        <p:txBody>
          <a:bodyPr vert="horz" lIns="91440" tIns="45720" rIns="91440" bIns="45720" rtlCol="0" anchor="t">
            <a:normAutofit fontScale="70000" lnSpcReduction="20000"/>
          </a:bodyPr>
          <a:lstStyle/>
          <a:p>
            <a:pPr marL="457200" indent="-457200">
              <a:buFont typeface="+mj-lt"/>
              <a:buAutoNum type="arabicPeriod"/>
            </a:pPr>
            <a:r>
              <a:rPr lang="en-US" sz="5100">
                <a:cs typeface="Calibri"/>
              </a:rPr>
              <a:t>Understand why trusted messengers are a critical part of the community campaign and the role you can play </a:t>
            </a:r>
          </a:p>
          <a:p>
            <a:pPr marL="457200" indent="-457200">
              <a:buFont typeface="+mj-lt"/>
              <a:buAutoNum type="arabicPeriod"/>
            </a:pPr>
            <a:r>
              <a:rPr lang="en-US" sz="5100">
                <a:cs typeface="Calibri"/>
              </a:rPr>
              <a:t>Discover ways to build trust and create meaningful engagement with families</a:t>
            </a:r>
          </a:p>
          <a:p>
            <a:pPr marL="457200" indent="-457200">
              <a:buAutoNum type="arabicPeriod"/>
            </a:pPr>
            <a:r>
              <a:rPr lang="en-US" sz="5100">
                <a:cs typeface="Calibri"/>
              </a:rPr>
              <a:t>Learn tools and strategies to help parents understand the importance of building their child's early brain and language development</a:t>
            </a:r>
          </a:p>
          <a:p>
            <a:pPr marL="0" indent="0">
              <a:buNone/>
            </a:pPr>
            <a:endParaRPr lang="en-US" sz="5100">
              <a:cs typeface="Calibri"/>
            </a:endParaRPr>
          </a:p>
          <a:p>
            <a:endParaRPr lang="en-US"/>
          </a:p>
        </p:txBody>
      </p:sp>
      <p:sp>
        <p:nvSpPr>
          <p:cNvPr id="4" name="Rectangle 3">
            <a:extLst>
              <a:ext uri="{FF2B5EF4-FFF2-40B4-BE49-F238E27FC236}">
                <a16:creationId xmlns:a16="http://schemas.microsoft.com/office/drawing/2014/main" id="{F1FB2895-4E9E-2541-893E-50F1CB1A7277}"/>
              </a:ext>
            </a:extLst>
          </p:cNvPr>
          <p:cNvSpPr/>
          <p:nvPr/>
        </p:nvSpPr>
        <p:spPr>
          <a:xfrm rot="10800000" flipV="1">
            <a:off x="-7" y="223980"/>
            <a:ext cx="6616938" cy="114458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372542A-D5E7-914B-BEE1-4031AA174A5F}"/>
              </a:ext>
            </a:extLst>
          </p:cNvPr>
          <p:cNvSpPr>
            <a:spLocks noGrp="1"/>
          </p:cNvSpPr>
          <p:nvPr>
            <p:ph type="title"/>
          </p:nvPr>
        </p:nvSpPr>
        <p:spPr>
          <a:xfrm>
            <a:off x="452437" y="215751"/>
            <a:ext cx="8229600" cy="1143000"/>
          </a:xfrm>
        </p:spPr>
        <p:txBody>
          <a:bodyPr>
            <a:noAutofit/>
          </a:bodyPr>
          <a:lstStyle/>
          <a:p>
            <a:pPr algn="l"/>
            <a:r>
              <a:rPr lang="en-US" b="1">
                <a:solidFill>
                  <a:schemeClr val="bg1"/>
                </a:solidFill>
              </a:rPr>
              <a:t>Today’s Objectives</a:t>
            </a:r>
            <a:endParaRPr lang="en-US">
              <a:solidFill>
                <a:schemeClr val="bg1"/>
              </a:solidFill>
              <a:cs typeface="Calibri"/>
            </a:endParaRPr>
          </a:p>
        </p:txBody>
      </p:sp>
      <p:pic>
        <p:nvPicPr>
          <p:cNvPr id="6" name="Picture 7" descr="A picture containing vector graphics&#10;&#10;Description generated with high confidence">
            <a:extLst>
              <a:ext uri="{FF2B5EF4-FFF2-40B4-BE49-F238E27FC236}">
                <a16:creationId xmlns:a16="http://schemas.microsoft.com/office/drawing/2014/main" id="{8F1AE58F-8233-524C-A7A5-4304474B0B72}"/>
              </a:ext>
            </a:extLst>
          </p:cNvPr>
          <p:cNvPicPr>
            <a:picLocks noChangeAspect="1"/>
          </p:cNvPicPr>
          <p:nvPr/>
        </p:nvPicPr>
        <p:blipFill>
          <a:blip r:embed="rId3"/>
          <a:stretch>
            <a:fillRect/>
          </a:stretch>
        </p:blipFill>
        <p:spPr>
          <a:xfrm>
            <a:off x="7280209" y="161640"/>
            <a:ext cx="1152922" cy="1635351"/>
          </a:xfrm>
          <a:prstGeom prst="rect">
            <a:avLst/>
          </a:prstGeom>
          <a:effectLst/>
        </p:spPr>
      </p:pic>
      <p:pic>
        <p:nvPicPr>
          <p:cNvPr id="8" name="Picture 7">
            <a:extLst>
              <a:ext uri="{FF2B5EF4-FFF2-40B4-BE49-F238E27FC236}">
                <a16:creationId xmlns:a16="http://schemas.microsoft.com/office/drawing/2014/main" id="{C8C9C236-1935-B844-AEE5-3F560B2F21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27" t="21515" r="51970" b="23714"/>
          <a:stretch/>
        </p:blipFill>
        <p:spPr>
          <a:xfrm>
            <a:off x="8383148" y="6094479"/>
            <a:ext cx="608056" cy="704132"/>
          </a:xfrm>
          <a:prstGeom prst="rect">
            <a:avLst/>
          </a:prstGeom>
        </p:spPr>
      </p:pic>
    </p:spTree>
    <p:extLst>
      <p:ext uri="{BB962C8B-B14F-4D97-AF65-F5344CB8AC3E}">
        <p14:creationId xmlns:p14="http://schemas.microsoft.com/office/powerpoint/2010/main" val="4014654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4C2B71-5513-4A78-A3C2-309458BCBACF}"/>
              </a:ext>
            </a:extLst>
          </p:cNvPr>
          <p:cNvSpPr/>
          <p:nvPr/>
        </p:nvSpPr>
        <p:spPr>
          <a:xfrm rot="10800000" flipV="1">
            <a:off x="-77064" y="-46037"/>
            <a:ext cx="9232924" cy="137505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hape 399">
            <a:extLst>
              <a:ext uri="{FF2B5EF4-FFF2-40B4-BE49-F238E27FC236}">
                <a16:creationId xmlns:a16="http://schemas.microsoft.com/office/drawing/2014/main" id="{4C755B61-38DF-4E9B-8CEF-1F411CDC2743}"/>
              </a:ext>
            </a:extLst>
          </p:cNvPr>
          <p:cNvSpPr txBox="1">
            <a:spLocks noGrp="1"/>
          </p:cNvSpPr>
          <p:nvPr/>
        </p:nvSpPr>
        <p:spPr>
          <a:xfrm>
            <a:off x="457200" y="130947"/>
            <a:ext cx="8229600" cy="114300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lvl="0" indent="-250825" algn="l">
              <a:buSzPct val="98975"/>
            </a:pPr>
            <a:r>
              <a:rPr lang="en-US" sz="3950" b="1" dirty="0">
                <a:solidFill>
                  <a:schemeClr val="bg1"/>
                </a:solidFill>
              </a:rPr>
              <a:t>Literacy Guidance: Older </a:t>
            </a:r>
            <a:r>
              <a:rPr lang="en-US" sz="3950" b="1" i="0" u="none" strike="noStrike" cap="none" dirty="0">
                <a:solidFill>
                  <a:schemeClr val="bg1"/>
                </a:solidFill>
                <a:latin typeface="Calibri"/>
                <a:ea typeface="Calibri"/>
                <a:cs typeface="Calibri"/>
                <a:sym typeface="Calibri"/>
              </a:rPr>
              <a:t>Toddlers 24 to 36 Months</a:t>
            </a:r>
            <a:endParaRPr lang="en-US" sz="3950" b="1" i="0" u="none" strike="noStrike" cap="none" dirty="0">
              <a:solidFill>
                <a:schemeClr val="bg1"/>
              </a:solidFill>
              <a:latin typeface="Calibri"/>
              <a:ea typeface="Calibri"/>
              <a:cs typeface="Calibri"/>
            </a:endParaRPr>
          </a:p>
        </p:txBody>
      </p:sp>
      <p:pic>
        <p:nvPicPr>
          <p:cNvPr id="12" name="Shape 401">
            <a:extLst>
              <a:ext uri="{FF2B5EF4-FFF2-40B4-BE49-F238E27FC236}">
                <a16:creationId xmlns:a16="http://schemas.microsoft.com/office/drawing/2014/main" id="{322A9EB5-D058-4B41-9389-B025F0B8CBB0}"/>
              </a:ext>
            </a:extLst>
          </p:cNvPr>
          <p:cNvPicPr preferRelativeResize="0"/>
          <p:nvPr/>
        </p:nvPicPr>
        <p:blipFill rotWithShape="1">
          <a:blip r:embed="rId3">
            <a:alphaModFix/>
          </a:blip>
          <a:srcRect l="17727" t="21515" r="51969" b="23714"/>
          <a:stretch/>
        </p:blipFill>
        <p:spPr>
          <a:xfrm>
            <a:off x="8153400" y="5818781"/>
            <a:ext cx="835710" cy="979585"/>
          </a:xfrm>
          <a:prstGeom prst="rect">
            <a:avLst/>
          </a:prstGeom>
          <a:noFill/>
          <a:ln>
            <a:noFill/>
          </a:ln>
        </p:spPr>
      </p:pic>
      <p:sp>
        <p:nvSpPr>
          <p:cNvPr id="16" name="Shape 402">
            <a:extLst>
              <a:ext uri="{FF2B5EF4-FFF2-40B4-BE49-F238E27FC236}">
                <a16:creationId xmlns:a16="http://schemas.microsoft.com/office/drawing/2014/main" id="{E2AC9223-0A34-4E49-8435-D4B45533649E}"/>
              </a:ext>
            </a:extLst>
          </p:cNvPr>
          <p:cNvSpPr txBox="1"/>
          <p:nvPr/>
        </p:nvSpPr>
        <p:spPr>
          <a:xfrm>
            <a:off x="678017" y="1676400"/>
            <a:ext cx="7163088" cy="3962960"/>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marR="0" lvl="0" indent="-342900" algn="l" rtl="0">
              <a:lnSpc>
                <a:spcPct val="90000"/>
              </a:lnSpc>
              <a:spcBef>
                <a:spcPts val="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The parent/caregiver can</a:t>
            </a:r>
          </a:p>
          <a:p>
            <a:pPr marL="342900" marR="0" lvl="0" indent="-342900" algn="l" rtl="0">
              <a:lnSpc>
                <a:spcPct val="90000"/>
              </a:lnSpc>
              <a:spcBef>
                <a:spcPts val="440"/>
              </a:spcBef>
              <a:spcAft>
                <a:spcPts val="0"/>
              </a:spcAft>
              <a:buClr>
                <a:schemeClr val="dk1"/>
              </a:buClr>
              <a:buFont typeface="Arial"/>
              <a:buNone/>
            </a:pPr>
            <a:endParaRPr sz="2200" b="0" i="0" u="none" strike="noStrike" cap="none" dirty="0">
              <a:solidFill>
                <a:schemeClr val="dk1"/>
              </a:solidFill>
              <a:latin typeface="Calibri"/>
              <a:ea typeface="Calibri"/>
              <a:cs typeface="Calibri"/>
              <a:sym typeface="Calibri"/>
            </a:endParaRPr>
          </a:p>
          <a:p>
            <a:pPr marL="742950" marR="0" lvl="1" indent="-285750" algn="l" rtl="0">
              <a:lnSpc>
                <a:spcPct val="90000"/>
              </a:lnSpc>
              <a:spcBef>
                <a:spcPts val="44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make reading </a:t>
            </a:r>
            <a:r>
              <a:rPr lang="en-US" sz="2200" b="1" i="0" u="none" strike="noStrike" cap="none" dirty="0">
                <a:solidFill>
                  <a:schemeClr val="dk1"/>
                </a:solidFill>
                <a:latin typeface="Calibri"/>
                <a:ea typeface="Calibri"/>
                <a:cs typeface="Calibri"/>
                <a:sym typeface="Calibri"/>
              </a:rPr>
              <a:t>part of the day</a:t>
            </a:r>
            <a:r>
              <a:rPr lang="en-US" sz="2200" b="0" i="0" u="none" strike="noStrike" cap="none" dirty="0">
                <a:solidFill>
                  <a:schemeClr val="dk1"/>
                </a:solidFill>
                <a:latin typeface="Calibri"/>
                <a:ea typeface="Calibri"/>
                <a:cs typeface="Calibri"/>
                <a:sym typeface="Calibri"/>
              </a:rPr>
              <a:t>s activities —such as pointing to stop signs</a:t>
            </a:r>
          </a:p>
          <a:p>
            <a:pPr marL="742950" marR="0" lvl="1" indent="-285750" algn="l" rtl="0">
              <a:lnSpc>
                <a:spcPct val="90000"/>
              </a:lnSpc>
              <a:spcBef>
                <a:spcPts val="440"/>
              </a:spcBef>
              <a:spcAft>
                <a:spcPts val="0"/>
              </a:spcAft>
              <a:buClr>
                <a:schemeClr val="dk1"/>
              </a:buClr>
              <a:buFont typeface="Arial"/>
              <a:buNone/>
            </a:pPr>
            <a:endParaRPr sz="2200" b="0" i="0" u="none" strike="noStrike" cap="none" dirty="0">
              <a:solidFill>
                <a:schemeClr val="dk1"/>
              </a:solidFill>
              <a:latin typeface="Calibri"/>
              <a:ea typeface="Calibri"/>
              <a:cs typeface="Calibri"/>
              <a:sym typeface="Calibri"/>
            </a:endParaRPr>
          </a:p>
          <a:p>
            <a:pPr marL="742950" marR="0" lvl="1" indent="-285750" algn="l" rtl="0">
              <a:lnSpc>
                <a:spcPct val="90000"/>
              </a:lnSpc>
              <a:spcBef>
                <a:spcPts val="440"/>
              </a:spcBef>
              <a:spcAft>
                <a:spcPts val="0"/>
              </a:spcAft>
              <a:buClr>
                <a:schemeClr val="dk1"/>
              </a:buClr>
              <a:buSzPct val="100000"/>
              <a:buFont typeface="Arial"/>
              <a:buChar char="–"/>
            </a:pPr>
            <a:r>
              <a:rPr lang="en-US" sz="2200" b="1" i="0" u="none" strike="noStrike" cap="none" dirty="0">
                <a:solidFill>
                  <a:schemeClr val="dk1"/>
                </a:solidFill>
                <a:latin typeface="Calibri"/>
                <a:ea typeface="Calibri"/>
                <a:cs typeface="Calibri"/>
                <a:sym typeface="Calibri"/>
              </a:rPr>
              <a:t>relate</a:t>
            </a:r>
            <a:r>
              <a:rPr lang="en-US" sz="2200" b="0" i="0" u="none" strike="noStrike" cap="none" dirty="0">
                <a:solidFill>
                  <a:schemeClr val="dk1"/>
                </a:solidFill>
                <a:latin typeface="Calibri"/>
                <a:ea typeface="Calibri"/>
                <a:cs typeface="Calibri"/>
                <a:sym typeface="Calibri"/>
              </a:rPr>
              <a:t> the story in the text to the child —"you like to play ball too“</a:t>
            </a:r>
          </a:p>
          <a:p>
            <a:pPr marL="742950" marR="0" lvl="1" indent="-285750" algn="l" rtl="0">
              <a:lnSpc>
                <a:spcPct val="90000"/>
              </a:lnSpc>
              <a:spcBef>
                <a:spcPts val="440"/>
              </a:spcBef>
              <a:spcAft>
                <a:spcPts val="0"/>
              </a:spcAft>
              <a:buClr>
                <a:schemeClr val="dk1"/>
              </a:buClr>
              <a:buFont typeface="Arial"/>
              <a:buNone/>
            </a:pPr>
            <a:endParaRPr sz="2200" b="0" i="0" u="none" strike="noStrike" cap="none" dirty="0">
              <a:solidFill>
                <a:schemeClr val="dk1"/>
              </a:solidFill>
              <a:latin typeface="Calibri"/>
              <a:ea typeface="Calibri"/>
              <a:cs typeface="Calibri"/>
              <a:sym typeface="Calibri"/>
            </a:endParaRPr>
          </a:p>
          <a:p>
            <a:pPr marL="742950" marR="0" lvl="1" indent="-285750" algn="l" rtl="0">
              <a:lnSpc>
                <a:spcPct val="90000"/>
              </a:lnSpc>
              <a:spcBef>
                <a:spcPts val="44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give the child a chance to complete </a:t>
            </a:r>
            <a:r>
              <a:rPr lang="en-US" sz="2200" b="1" i="0" u="none" strike="noStrike" cap="none" dirty="0">
                <a:solidFill>
                  <a:schemeClr val="dk1"/>
                </a:solidFill>
                <a:latin typeface="Calibri"/>
                <a:ea typeface="Calibri"/>
                <a:cs typeface="Calibri"/>
                <a:sym typeface="Calibri"/>
              </a:rPr>
              <a:t>rhymes</a:t>
            </a:r>
            <a:r>
              <a:rPr lang="en-US" sz="2200" b="0" i="0" u="none" strike="noStrike" cap="none" dirty="0">
                <a:solidFill>
                  <a:schemeClr val="dk1"/>
                </a:solidFill>
                <a:latin typeface="Calibri"/>
                <a:ea typeface="Calibri"/>
                <a:cs typeface="Calibri"/>
                <a:sym typeface="Calibri"/>
              </a:rPr>
              <a:t> in a poem</a:t>
            </a:r>
          </a:p>
          <a:p>
            <a:pPr marL="742950" marR="0" lvl="1" indent="-285750" algn="l" rtl="0">
              <a:lnSpc>
                <a:spcPct val="90000"/>
              </a:lnSpc>
              <a:spcBef>
                <a:spcPts val="440"/>
              </a:spcBef>
              <a:spcAft>
                <a:spcPts val="0"/>
              </a:spcAft>
              <a:buClr>
                <a:schemeClr val="dk1"/>
              </a:buClr>
              <a:buFont typeface="Arial"/>
              <a:buNone/>
            </a:pPr>
            <a:endParaRPr sz="2200" b="0" i="0" u="none" strike="noStrike" cap="none" dirty="0">
              <a:solidFill>
                <a:schemeClr val="dk1"/>
              </a:solidFill>
              <a:latin typeface="Calibri"/>
              <a:ea typeface="Calibri"/>
              <a:cs typeface="Calibri"/>
              <a:sym typeface="Calibri"/>
            </a:endParaRPr>
          </a:p>
          <a:p>
            <a:pPr marL="742950" marR="0" lvl="1" indent="-285750" algn="l" rtl="0">
              <a:lnSpc>
                <a:spcPct val="90000"/>
              </a:lnSpc>
              <a:spcBef>
                <a:spcPts val="44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read a book at </a:t>
            </a:r>
            <a:r>
              <a:rPr lang="en-US" sz="2200" b="1" i="0" u="none" strike="noStrike" cap="none" dirty="0">
                <a:solidFill>
                  <a:schemeClr val="dk1"/>
                </a:solidFill>
                <a:latin typeface="Calibri"/>
                <a:ea typeface="Calibri"/>
                <a:cs typeface="Calibri"/>
                <a:sym typeface="Calibri"/>
              </a:rPr>
              <a:t>transitions such as nap times and bedtime. </a:t>
            </a:r>
          </a:p>
        </p:txBody>
      </p:sp>
      <p:sp>
        <p:nvSpPr>
          <p:cNvPr id="17" name="Shape 403">
            <a:extLst>
              <a:ext uri="{FF2B5EF4-FFF2-40B4-BE49-F238E27FC236}">
                <a16:creationId xmlns:a16="http://schemas.microsoft.com/office/drawing/2014/main" id="{7398395F-0591-4BFA-997F-9A8D6021739B}"/>
              </a:ext>
            </a:extLst>
          </p:cNvPr>
          <p:cNvSpPr txBox="1"/>
          <p:nvPr/>
        </p:nvSpPr>
        <p:spPr>
          <a:xfrm>
            <a:off x="238125" y="6248400"/>
            <a:ext cx="2971800" cy="307777"/>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88900" algn="l" rtl="0">
              <a:lnSpc>
                <a:spcPct val="100000"/>
              </a:lnSpc>
              <a:spcBef>
                <a:spcPts val="0"/>
              </a:spcBef>
              <a:spcAft>
                <a:spcPts val="0"/>
              </a:spcAft>
              <a:buClr>
                <a:srgbClr val="000000"/>
              </a:buClr>
              <a:buSzPct val="100000"/>
              <a:buFont typeface="Arial"/>
              <a:buNone/>
            </a:pPr>
            <a:r>
              <a:rPr lang="en-US" sz="1400" b="0" i="0" u="none" strike="noStrike" cap="none">
                <a:solidFill>
                  <a:srgbClr val="000000"/>
                </a:solidFill>
                <a:latin typeface="Arial"/>
                <a:ea typeface="Arial"/>
                <a:cs typeface="Arial"/>
                <a:sym typeface="Arial"/>
              </a:rPr>
              <a:t>Source: Reach Out and Read </a:t>
            </a:r>
          </a:p>
        </p:txBody>
      </p:sp>
    </p:spTree>
    <p:extLst>
      <p:ext uri="{BB962C8B-B14F-4D97-AF65-F5344CB8AC3E}">
        <p14:creationId xmlns:p14="http://schemas.microsoft.com/office/powerpoint/2010/main" val="2578028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5E4BE0-1943-4BEC-8557-FEF722CE46FD}"/>
              </a:ext>
            </a:extLst>
          </p:cNvPr>
          <p:cNvSpPr/>
          <p:nvPr/>
        </p:nvSpPr>
        <p:spPr>
          <a:xfrm rot="10800000" flipV="1">
            <a:off x="-90126" y="-46038"/>
            <a:ext cx="9259049" cy="15187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hape 409">
            <a:extLst>
              <a:ext uri="{FF2B5EF4-FFF2-40B4-BE49-F238E27FC236}">
                <a16:creationId xmlns:a16="http://schemas.microsoft.com/office/drawing/2014/main" id="{B49CED7B-46FA-43CF-A58E-3EC56CEA2B3D}"/>
              </a:ext>
            </a:extLst>
          </p:cNvPr>
          <p:cNvSpPr txBox="1">
            <a:spLocks noGrp="1"/>
          </p:cNvSpPr>
          <p:nvPr/>
        </p:nvSpPr>
        <p:spPr>
          <a:xfrm>
            <a:off x="457200" y="144009"/>
            <a:ext cx="8229600" cy="114300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marL="0" marR="0" lvl="0" indent="-250825" algn="l" rtl="0">
              <a:spcBef>
                <a:spcPts val="0"/>
              </a:spcBef>
              <a:buClr>
                <a:schemeClr val="dk1"/>
              </a:buClr>
              <a:buSzPct val="98975"/>
              <a:buFont typeface="Calibri"/>
              <a:buNone/>
            </a:pPr>
            <a:r>
              <a:rPr lang="en-US" sz="3950" b="1" i="0" u="none" strike="noStrike" cap="none" dirty="0">
                <a:solidFill>
                  <a:schemeClr val="bg1"/>
                </a:solidFill>
                <a:latin typeface="Calibri"/>
                <a:ea typeface="Calibri"/>
                <a:cs typeface="Calibri"/>
                <a:sym typeface="Calibri"/>
              </a:rPr>
              <a:t>Literacy Guidance: Preschoolers 3 to 5 Years</a:t>
            </a:r>
            <a:endParaRPr lang="en-US" sz="3950" b="1" i="0" u="none" strike="noStrike" cap="none" dirty="0">
              <a:solidFill>
                <a:schemeClr val="bg1"/>
              </a:solidFill>
              <a:latin typeface="Calibri"/>
              <a:ea typeface="Calibri"/>
              <a:cs typeface="Calibri"/>
            </a:endParaRPr>
          </a:p>
        </p:txBody>
      </p:sp>
      <p:sp>
        <p:nvSpPr>
          <p:cNvPr id="11" name="Shape 410">
            <a:extLst>
              <a:ext uri="{FF2B5EF4-FFF2-40B4-BE49-F238E27FC236}">
                <a16:creationId xmlns:a16="http://schemas.microsoft.com/office/drawing/2014/main" id="{015A7B77-2477-4BB4-8740-4518D514F5BC}"/>
              </a:ext>
            </a:extLst>
          </p:cNvPr>
          <p:cNvSpPr txBox="1"/>
          <p:nvPr/>
        </p:nvSpPr>
        <p:spPr>
          <a:xfrm>
            <a:off x="678017" y="1676399"/>
            <a:ext cx="7163088" cy="4456771"/>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marR="0" lvl="0" indent="-342900" algn="l" rtl="0">
              <a:lnSpc>
                <a:spcPct val="90000"/>
              </a:lnSpc>
              <a:spcBef>
                <a:spcPts val="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The parent/caregiver can</a:t>
            </a:r>
          </a:p>
          <a:p>
            <a:pPr marL="342900" marR="0" lvl="0" indent="-342900" algn="l" rtl="0">
              <a:lnSpc>
                <a:spcPct val="90000"/>
              </a:lnSpc>
              <a:spcBef>
                <a:spcPts val="440"/>
              </a:spcBef>
              <a:spcAft>
                <a:spcPts val="0"/>
              </a:spcAft>
              <a:buClr>
                <a:schemeClr val="dk1"/>
              </a:buClr>
              <a:buFont typeface="Arial"/>
              <a:buNone/>
            </a:pPr>
            <a:endParaRPr sz="2200" b="0" i="0" u="none" strike="noStrike" cap="none" dirty="0">
              <a:solidFill>
                <a:schemeClr val="dk1"/>
              </a:solidFill>
              <a:latin typeface="Calibri"/>
              <a:ea typeface="Calibri"/>
              <a:cs typeface="Calibri"/>
              <a:sym typeface="Calibri"/>
            </a:endParaRPr>
          </a:p>
          <a:p>
            <a:pPr marL="742950" marR="0" lvl="1" indent="-285750" algn="l" rtl="0">
              <a:lnSpc>
                <a:spcPct val="90000"/>
              </a:lnSpc>
              <a:spcBef>
                <a:spcPts val="44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let the </a:t>
            </a:r>
            <a:r>
              <a:rPr lang="en-US" sz="2200" b="1" i="0" u="none" strike="noStrike" cap="none" dirty="0">
                <a:solidFill>
                  <a:schemeClr val="dk1"/>
                </a:solidFill>
                <a:latin typeface="Calibri"/>
                <a:ea typeface="Calibri"/>
                <a:cs typeface="Calibri"/>
                <a:sym typeface="Calibri"/>
              </a:rPr>
              <a:t>child try to tell the story</a:t>
            </a:r>
            <a:r>
              <a:rPr lang="en-US" sz="2200" b="0" i="0" u="none" strike="noStrike" cap="none" dirty="0">
                <a:solidFill>
                  <a:schemeClr val="dk1"/>
                </a:solidFill>
                <a:latin typeface="Calibri"/>
                <a:ea typeface="Calibri"/>
                <a:cs typeface="Calibri"/>
                <a:sym typeface="Calibri"/>
              </a:rPr>
              <a:t> (while the parent is reading)</a:t>
            </a:r>
          </a:p>
          <a:p>
            <a:pPr marL="742950" marR="0" lvl="1" indent="-285750" algn="l" rtl="0">
              <a:lnSpc>
                <a:spcPct val="90000"/>
              </a:lnSpc>
              <a:spcBef>
                <a:spcPts val="440"/>
              </a:spcBef>
              <a:spcAft>
                <a:spcPts val="0"/>
              </a:spcAft>
              <a:buClr>
                <a:schemeClr val="dk1"/>
              </a:buClr>
              <a:buFont typeface="Arial"/>
              <a:buNone/>
            </a:pPr>
            <a:endParaRPr sz="2200" b="0" i="0" u="none" strike="noStrike" cap="none" dirty="0">
              <a:solidFill>
                <a:schemeClr val="dk1"/>
              </a:solidFill>
              <a:latin typeface="Calibri"/>
              <a:ea typeface="Calibri"/>
              <a:cs typeface="Calibri"/>
              <a:sym typeface="Calibri"/>
            </a:endParaRPr>
          </a:p>
          <a:p>
            <a:pPr marL="742950" marR="0" lvl="1" indent="-285750" algn="l" rtl="0">
              <a:lnSpc>
                <a:spcPct val="90000"/>
              </a:lnSpc>
              <a:spcBef>
                <a:spcPts val="44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ask "</a:t>
            </a:r>
            <a:r>
              <a:rPr lang="en-US" sz="2200" b="1" i="0" u="none" strike="noStrike" cap="none" dirty="0">
                <a:solidFill>
                  <a:schemeClr val="dk1"/>
                </a:solidFill>
                <a:latin typeface="Calibri"/>
                <a:ea typeface="Calibri"/>
                <a:cs typeface="Calibri"/>
                <a:sym typeface="Calibri"/>
              </a:rPr>
              <a:t>open-ended questions</a:t>
            </a:r>
            <a:r>
              <a:rPr lang="en-US" sz="2200" b="0" i="0" u="none" strike="noStrike" cap="none" dirty="0">
                <a:solidFill>
                  <a:schemeClr val="dk1"/>
                </a:solidFill>
                <a:latin typeface="Calibri"/>
                <a:ea typeface="Calibri"/>
                <a:cs typeface="Calibri"/>
                <a:sym typeface="Calibri"/>
              </a:rPr>
              <a:t>" such as "what do you think will happen next?" </a:t>
            </a:r>
          </a:p>
          <a:p>
            <a:pPr marL="742950" marR="0" lvl="1" indent="-285750" algn="l" rtl="0">
              <a:lnSpc>
                <a:spcPct val="90000"/>
              </a:lnSpc>
              <a:spcBef>
                <a:spcPts val="440"/>
              </a:spcBef>
              <a:spcAft>
                <a:spcPts val="0"/>
              </a:spcAft>
              <a:buClr>
                <a:schemeClr val="dk1"/>
              </a:buClr>
              <a:buFont typeface="Arial"/>
              <a:buNone/>
            </a:pPr>
            <a:endParaRPr sz="2200" b="0" i="0" u="none" strike="noStrike" cap="none" dirty="0">
              <a:solidFill>
                <a:schemeClr val="dk1"/>
              </a:solidFill>
              <a:latin typeface="Calibri"/>
              <a:ea typeface="Calibri"/>
              <a:cs typeface="Calibri"/>
              <a:sym typeface="Calibri"/>
            </a:endParaRPr>
          </a:p>
          <a:p>
            <a:pPr marL="742950" marR="0" lvl="1" indent="-285750" algn="l" rtl="0">
              <a:lnSpc>
                <a:spcPct val="90000"/>
              </a:lnSpc>
              <a:spcBef>
                <a:spcPts val="44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try to </a:t>
            </a:r>
            <a:r>
              <a:rPr lang="en-US" sz="2200" b="1" i="0" u="none" strike="noStrike" cap="none" dirty="0">
                <a:solidFill>
                  <a:schemeClr val="dk1"/>
                </a:solidFill>
                <a:latin typeface="Calibri"/>
                <a:ea typeface="Calibri"/>
                <a:cs typeface="Calibri"/>
                <a:sym typeface="Calibri"/>
              </a:rPr>
              <a:t>respond to the child's questions </a:t>
            </a:r>
            <a:r>
              <a:rPr lang="en-US" sz="2200" b="0" i="0" u="none" strike="noStrike" cap="none" dirty="0">
                <a:solidFill>
                  <a:schemeClr val="dk1"/>
                </a:solidFill>
                <a:latin typeface="Calibri"/>
                <a:ea typeface="Calibri"/>
                <a:cs typeface="Calibri"/>
                <a:sym typeface="Calibri"/>
              </a:rPr>
              <a:t>about the text as she reads</a:t>
            </a:r>
          </a:p>
          <a:p>
            <a:pPr marL="742950" marR="0" lvl="1" indent="-285750" algn="l" rtl="0">
              <a:lnSpc>
                <a:spcPct val="90000"/>
              </a:lnSpc>
              <a:spcBef>
                <a:spcPts val="440"/>
              </a:spcBef>
              <a:spcAft>
                <a:spcPts val="0"/>
              </a:spcAft>
              <a:buClr>
                <a:schemeClr val="dk1"/>
              </a:buClr>
              <a:buFont typeface="Arial"/>
              <a:buNone/>
            </a:pPr>
            <a:endParaRPr sz="2200" b="0" i="0" u="none" strike="noStrike" cap="none" dirty="0">
              <a:solidFill>
                <a:schemeClr val="dk1"/>
              </a:solidFill>
              <a:latin typeface="Calibri"/>
              <a:ea typeface="Calibri"/>
              <a:cs typeface="Calibri"/>
              <a:sym typeface="Calibri"/>
            </a:endParaRPr>
          </a:p>
          <a:p>
            <a:pPr marL="742950" marR="0" lvl="1" indent="-285750" algn="l" rtl="0">
              <a:lnSpc>
                <a:spcPct val="90000"/>
              </a:lnSpc>
              <a:spcBef>
                <a:spcPts val="44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the parent can </a:t>
            </a:r>
            <a:r>
              <a:rPr lang="en-US" sz="2200" b="1" i="0" u="none" strike="noStrike" cap="none" dirty="0">
                <a:solidFill>
                  <a:schemeClr val="dk1"/>
                </a:solidFill>
                <a:latin typeface="Calibri"/>
                <a:ea typeface="Calibri"/>
                <a:cs typeface="Calibri"/>
                <a:sym typeface="Calibri"/>
              </a:rPr>
              <a:t>point out letters </a:t>
            </a:r>
            <a:r>
              <a:rPr lang="en-US" sz="2200" b="0" i="0" u="none" strike="noStrike" cap="none" dirty="0">
                <a:solidFill>
                  <a:schemeClr val="dk1"/>
                </a:solidFill>
                <a:latin typeface="Calibri"/>
                <a:ea typeface="Calibri"/>
                <a:cs typeface="Calibri"/>
                <a:sym typeface="Calibri"/>
              </a:rPr>
              <a:t>of the child's name and make the sounds of the letters. </a:t>
            </a:r>
          </a:p>
        </p:txBody>
      </p:sp>
      <p:pic>
        <p:nvPicPr>
          <p:cNvPr id="13" name="Shape 412">
            <a:extLst>
              <a:ext uri="{FF2B5EF4-FFF2-40B4-BE49-F238E27FC236}">
                <a16:creationId xmlns:a16="http://schemas.microsoft.com/office/drawing/2014/main" id="{3D97E046-455D-4C9E-B775-C903714D8284}"/>
              </a:ext>
            </a:extLst>
          </p:cNvPr>
          <p:cNvPicPr preferRelativeResize="0"/>
          <p:nvPr/>
        </p:nvPicPr>
        <p:blipFill rotWithShape="1">
          <a:blip r:embed="rId3">
            <a:alphaModFix/>
          </a:blip>
          <a:srcRect l="17727" t="21515" r="51969" b="23714"/>
          <a:stretch/>
        </p:blipFill>
        <p:spPr>
          <a:xfrm>
            <a:off x="8153400" y="5818781"/>
            <a:ext cx="835710" cy="979585"/>
          </a:xfrm>
          <a:prstGeom prst="rect">
            <a:avLst/>
          </a:prstGeom>
          <a:noFill/>
          <a:ln>
            <a:noFill/>
          </a:ln>
        </p:spPr>
      </p:pic>
      <p:sp>
        <p:nvSpPr>
          <p:cNvPr id="14" name="Shape 413">
            <a:extLst>
              <a:ext uri="{FF2B5EF4-FFF2-40B4-BE49-F238E27FC236}">
                <a16:creationId xmlns:a16="http://schemas.microsoft.com/office/drawing/2014/main" id="{2A1BF019-8EB4-44E0-A465-2816A0E2B87A}"/>
              </a:ext>
            </a:extLst>
          </p:cNvPr>
          <p:cNvSpPr txBox="1"/>
          <p:nvPr/>
        </p:nvSpPr>
        <p:spPr>
          <a:xfrm>
            <a:off x="238125" y="6248400"/>
            <a:ext cx="2971800" cy="307777"/>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88900" algn="l" rtl="0">
              <a:lnSpc>
                <a:spcPct val="100000"/>
              </a:lnSpc>
              <a:spcBef>
                <a:spcPts val="0"/>
              </a:spcBef>
              <a:spcAft>
                <a:spcPts val="0"/>
              </a:spcAft>
              <a:buClr>
                <a:srgbClr val="000000"/>
              </a:buClr>
              <a:buSzPct val="100000"/>
              <a:buFont typeface="Arial"/>
              <a:buNone/>
            </a:pPr>
            <a:r>
              <a:rPr lang="en-US" sz="1400" b="0" i="0" u="none" strike="noStrike" cap="none">
                <a:solidFill>
                  <a:srgbClr val="000000"/>
                </a:solidFill>
                <a:latin typeface="Arial"/>
                <a:ea typeface="Arial"/>
                <a:cs typeface="Arial"/>
                <a:sym typeface="Arial"/>
              </a:rPr>
              <a:t>Source: Reach Out and Read </a:t>
            </a:r>
          </a:p>
        </p:txBody>
      </p:sp>
    </p:spTree>
    <p:extLst>
      <p:ext uri="{BB962C8B-B14F-4D97-AF65-F5344CB8AC3E}">
        <p14:creationId xmlns:p14="http://schemas.microsoft.com/office/powerpoint/2010/main" val="15967258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399325-9059-47CC-AB5C-66D13B1679D8}"/>
              </a:ext>
            </a:extLst>
          </p:cNvPr>
          <p:cNvSpPr/>
          <p:nvPr/>
        </p:nvSpPr>
        <p:spPr>
          <a:xfrm rot="10800000" flipV="1">
            <a:off x="-77065" y="-46038"/>
            <a:ext cx="9272112" cy="13358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89202" y="123337"/>
            <a:ext cx="7886700" cy="994172"/>
          </a:xfrm>
        </p:spPr>
        <p:txBody>
          <a:bodyPr>
            <a:noAutofit/>
          </a:bodyPr>
          <a:lstStyle/>
          <a:p>
            <a:r>
              <a:rPr lang="en-US" sz="4000" b="1" dirty="0">
                <a:solidFill>
                  <a:schemeClr val="bg1"/>
                </a:solidFill>
                <a:ea typeface="ＭＳ Ｐゴシック"/>
                <a:cs typeface="Calibri"/>
              </a:rPr>
              <a:t>English as a Second Language </a:t>
            </a:r>
          </a:p>
        </p:txBody>
      </p:sp>
      <p:sp>
        <p:nvSpPr>
          <p:cNvPr id="3" name="Rectangle 3"/>
          <p:cNvSpPr txBox="1">
            <a:spLocks noChangeArrowheads="1"/>
          </p:cNvSpPr>
          <p:nvPr/>
        </p:nvSpPr>
        <p:spPr>
          <a:xfrm>
            <a:off x="665239" y="1466730"/>
            <a:ext cx="4879316" cy="4566371"/>
          </a:xfrm>
          <a:prstGeom prst="rect">
            <a:avLst/>
          </a:prstGeom>
        </p:spPr>
        <p:txBody>
          <a:bodyPr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400" dirty="0">
                <a:latin typeface="Calibri"/>
                <a:ea typeface="ＭＳ Ｐゴシック"/>
                <a:cs typeface="ＭＳ Ｐゴシック" charset="0"/>
              </a:rPr>
              <a:t>When possible, make books in the parent</a:t>
            </a:r>
            <a:r>
              <a:rPr lang="en-US" altLang="ja-JP" sz="2400">
                <a:latin typeface="Calibri"/>
                <a:ea typeface="ＭＳ Ｐゴシック"/>
                <a:cs typeface="ＭＳ Ｐゴシック" charset="0"/>
              </a:rPr>
              <a:t>s/caregivers first language available </a:t>
            </a:r>
            <a:endParaRPr lang="en-US" altLang="ja-JP" sz="2400" dirty="0">
              <a:latin typeface="Calibri" charset="0"/>
              <a:ea typeface="ＭＳ Ｐゴシック" charset="0"/>
              <a:cs typeface="ＭＳ Ｐゴシック" charset="0"/>
            </a:endParaRPr>
          </a:p>
          <a:p>
            <a:pPr>
              <a:lnSpc>
                <a:spcPct val="90000"/>
              </a:lnSpc>
            </a:pPr>
            <a:endParaRPr lang="en-US" altLang="ja-JP" sz="2400" dirty="0">
              <a:latin typeface="Calibri" charset="0"/>
              <a:ea typeface="ＭＳ Ｐゴシック" charset="0"/>
              <a:cs typeface="ＭＳ Ｐゴシック" charset="0"/>
            </a:endParaRPr>
          </a:p>
          <a:p>
            <a:pPr>
              <a:lnSpc>
                <a:spcPct val="90000"/>
              </a:lnSpc>
            </a:pPr>
            <a:r>
              <a:rPr lang="en-US" sz="2400" dirty="0">
                <a:latin typeface="Calibri"/>
                <a:ea typeface="ＭＳ Ｐゴシック"/>
                <a:cs typeface="ＭＳ Ｐゴシック" charset="0"/>
              </a:rPr>
              <a:t>Reassure families that in whatever language is most comfortable for them, reading aloud creates good associations with books and reading</a:t>
            </a:r>
          </a:p>
          <a:p>
            <a:pPr>
              <a:lnSpc>
                <a:spcPct val="90000"/>
              </a:lnSpc>
            </a:pPr>
            <a:endParaRPr lang="en-US" sz="2400" dirty="0">
              <a:latin typeface="Calibri"/>
              <a:ea typeface="ＭＳ Ｐゴシック"/>
              <a:cs typeface="ＭＳ Ｐゴシック" charset="0"/>
            </a:endParaRPr>
          </a:p>
          <a:p>
            <a:pPr>
              <a:lnSpc>
                <a:spcPct val="90000"/>
              </a:lnSpc>
            </a:pPr>
            <a:r>
              <a:rPr lang="en-US" sz="2400">
                <a:latin typeface="Calibri"/>
                <a:ea typeface="ＭＳ Ｐゴシック"/>
                <a:cs typeface="ＭＳ Ｐゴシック" charset="0"/>
              </a:rPr>
              <a:t>Children who learn more than one language may begin to speak later, but ultimately their literacy levels will be higher</a:t>
            </a:r>
            <a:endParaRPr lang="en-US" sz="2400">
              <a:latin typeface="Calibri" charset="0"/>
              <a:ea typeface="ＭＳ Ｐゴシック" charset="0"/>
              <a:cs typeface="ＭＳ Ｐゴシック"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204255" y="5790029"/>
            <a:ext cx="757749" cy="893023"/>
          </a:xfrm>
          <a:prstGeom prst="rect">
            <a:avLst/>
          </a:prstGeom>
        </p:spPr>
      </p:pic>
      <p:pic>
        <p:nvPicPr>
          <p:cNvPr id="4" name="Picture 7">
            <a:extLst>
              <a:ext uri="{FF2B5EF4-FFF2-40B4-BE49-F238E27FC236}">
                <a16:creationId xmlns:a16="http://schemas.microsoft.com/office/drawing/2014/main" id="{DC7D314A-411B-451F-9669-A18CF7B0EE84}"/>
              </a:ext>
            </a:extLst>
          </p:cNvPr>
          <p:cNvPicPr>
            <a:picLocks noChangeAspect="1"/>
          </p:cNvPicPr>
          <p:nvPr/>
        </p:nvPicPr>
        <p:blipFill>
          <a:blip r:embed="rId4"/>
          <a:stretch>
            <a:fillRect/>
          </a:stretch>
        </p:blipFill>
        <p:spPr>
          <a:xfrm>
            <a:off x="5960853" y="2276942"/>
            <a:ext cx="2743200" cy="2505399"/>
          </a:xfrm>
          <a:prstGeom prst="rect">
            <a:avLst/>
          </a:prstGeom>
        </p:spPr>
      </p:pic>
    </p:spTree>
    <p:extLst>
      <p:ext uri="{BB962C8B-B14F-4D97-AF65-F5344CB8AC3E}">
        <p14:creationId xmlns:p14="http://schemas.microsoft.com/office/powerpoint/2010/main" val="23741887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7" name="Rectangle 3"/>
          <p:cNvSpPr>
            <a:spLocks noGrp="1" noChangeArrowheads="1"/>
          </p:cNvSpPr>
          <p:nvPr>
            <p:ph idx="1"/>
          </p:nvPr>
        </p:nvSpPr>
        <p:spPr>
          <a:xfrm>
            <a:off x="376236" y="1488290"/>
            <a:ext cx="8382000" cy="3693310"/>
          </a:xfrm>
        </p:spPr>
        <p:txBody>
          <a:bodyPr>
            <a:noAutofit/>
          </a:bodyPr>
          <a:lstStyle/>
          <a:p>
            <a:pPr>
              <a:spcBef>
                <a:spcPts val="0"/>
              </a:spcBef>
              <a:spcAft>
                <a:spcPts val="1200"/>
              </a:spcAft>
            </a:pPr>
            <a:r>
              <a:rPr lang="en-US" altLang="en-US" sz="2800" dirty="0"/>
              <a:t>Children’s math knowledge at K-entry predicts 5</a:t>
            </a:r>
            <a:r>
              <a:rPr lang="en-US" altLang="en-US" sz="2800" baseline="30000" dirty="0"/>
              <a:t>th</a:t>
            </a:r>
            <a:r>
              <a:rPr lang="en-US" altLang="en-US" sz="2800" dirty="0"/>
              <a:t> grade achievement in math and reading </a:t>
            </a:r>
            <a:r>
              <a:rPr lang="en-US" altLang="en-US" sz="2800" baseline="30000" dirty="0"/>
              <a:t>  </a:t>
            </a:r>
            <a:endParaRPr lang="en-US" altLang="en-US" sz="2800" dirty="0"/>
          </a:p>
          <a:p>
            <a:pPr>
              <a:spcBef>
                <a:spcPts val="0"/>
              </a:spcBef>
              <a:spcAft>
                <a:spcPts val="1200"/>
              </a:spcAft>
            </a:pPr>
            <a:r>
              <a:rPr lang="en-US" altLang="en-US" sz="2800" dirty="0"/>
              <a:t>Math knowledge gap at kindergarten entry for children from lower SES families </a:t>
            </a:r>
          </a:p>
          <a:p>
            <a:pPr>
              <a:spcBef>
                <a:spcPts val="0"/>
              </a:spcBef>
              <a:spcAft>
                <a:spcPts val="1200"/>
              </a:spcAft>
            </a:pPr>
            <a:r>
              <a:rPr lang="en-US" altLang="en-US" sz="2800" dirty="0"/>
              <a:t>Early introduction to math talk helps children build STEM vocabularies and better prepares them for more advanced STEM topics </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153400" y="5818781"/>
            <a:ext cx="837804" cy="979830"/>
          </a:xfrm>
          <a:prstGeom prst="rect">
            <a:avLst/>
          </a:prstGeom>
        </p:spPr>
      </p:pic>
      <p:sp>
        <p:nvSpPr>
          <p:cNvPr id="3" name="TextBox 2"/>
          <p:cNvSpPr txBox="1"/>
          <p:nvPr/>
        </p:nvSpPr>
        <p:spPr>
          <a:xfrm>
            <a:off x="376236" y="5280172"/>
            <a:ext cx="5743575" cy="10772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en-US" sz="16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Claessens</a:t>
            </a:r>
            <a:r>
              <a:rPr kumimoji="0" lang="en-US" alt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Duncan, &amp; Engel, 2009; Duncan et al., 2007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Denton &amp; West, 2002</a:t>
            </a:r>
          </a:p>
          <a:p>
            <a:pPr marL="342900" lvl="0" indent="-342900">
              <a:buFontTx/>
              <a:buAutoNum type="arabicPeriod"/>
              <a:defRPr/>
            </a:pPr>
            <a:r>
              <a:rPr lang="en-US" sz="1600" dirty="0" err="1">
                <a:latin typeface="Arial" panose="020B0604020202020204" pitchFamily="34" charset="0"/>
                <a:cs typeface="Arial" panose="020B0604020202020204" pitchFamily="34" charset="0"/>
              </a:rPr>
              <a:t>Kilbanoff</a:t>
            </a:r>
            <a:r>
              <a:rPr lang="en-US" sz="1600" dirty="0">
                <a:latin typeface="Arial" panose="020B0604020202020204" pitchFamily="34" charset="0"/>
                <a:cs typeface="Arial" panose="020B0604020202020204" pitchFamily="34" charset="0"/>
              </a:rPr>
              <a:t>, Levine, </a:t>
            </a:r>
            <a:r>
              <a:rPr lang="en-US" sz="1600" dirty="0" err="1">
                <a:latin typeface="Arial" panose="020B0604020202020204" pitchFamily="34" charset="0"/>
                <a:cs typeface="Arial" panose="020B0604020202020204" pitchFamily="34" charset="0"/>
              </a:rPr>
              <a:t>Huttenlocher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Vasilyeva</a:t>
            </a:r>
            <a:r>
              <a:rPr lang="en-US" sz="1600" dirty="0">
                <a:latin typeface="Arial" panose="020B0604020202020204" pitchFamily="34" charset="0"/>
                <a:cs typeface="Arial" panose="020B0604020202020204" pitchFamily="34" charset="0"/>
              </a:rPr>
              <a:t>, &amp; Hedges, 2006 </a:t>
            </a:r>
            <a:endPar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 name="Rectangle 9">
            <a:extLst>
              <a:ext uri="{FF2B5EF4-FFF2-40B4-BE49-F238E27FC236}">
                <a16:creationId xmlns:a16="http://schemas.microsoft.com/office/drawing/2014/main" id="{D7FC2BCE-C4E9-4571-B825-04E9C7F091DA}"/>
              </a:ext>
            </a:extLst>
          </p:cNvPr>
          <p:cNvSpPr/>
          <p:nvPr/>
        </p:nvSpPr>
        <p:spPr>
          <a:xfrm rot="10800000" flipV="1">
            <a:off x="-77065" y="-46038"/>
            <a:ext cx="9272112" cy="13358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38194BC-BCA7-4B71-A2CD-720DBDA403D7}"/>
              </a:ext>
            </a:extLst>
          </p:cNvPr>
          <p:cNvSpPr>
            <a:spLocks noGrp="1"/>
          </p:cNvSpPr>
          <p:nvPr>
            <p:ph type="title"/>
          </p:nvPr>
        </p:nvSpPr>
        <p:spPr>
          <a:xfrm>
            <a:off x="689202" y="123337"/>
            <a:ext cx="7886700" cy="994172"/>
          </a:xfrm>
        </p:spPr>
        <p:txBody>
          <a:bodyPr>
            <a:noAutofit/>
          </a:bodyPr>
          <a:lstStyle/>
          <a:p>
            <a:r>
              <a:rPr lang="en-US" sz="4000" b="1" dirty="0">
                <a:solidFill>
                  <a:schemeClr val="bg1"/>
                </a:solidFill>
                <a:ea typeface="ＭＳ Ｐゴシック"/>
                <a:cs typeface="Calibri"/>
              </a:rPr>
              <a:t>Research on Early Math</a:t>
            </a:r>
          </a:p>
        </p:txBody>
      </p:sp>
    </p:spTree>
    <p:extLst>
      <p:ext uri="{BB962C8B-B14F-4D97-AF65-F5344CB8AC3E}">
        <p14:creationId xmlns:p14="http://schemas.microsoft.com/office/powerpoint/2010/main" val="15913821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5" name="Rectangle 4">
            <a:extLst>
              <a:ext uri="{FF2B5EF4-FFF2-40B4-BE49-F238E27FC236}">
                <a16:creationId xmlns:a16="http://schemas.microsoft.com/office/drawing/2014/main" id="{EE67FF3A-E88A-4B63-B278-661B87C63189}"/>
              </a:ext>
            </a:extLst>
          </p:cNvPr>
          <p:cNvSpPr/>
          <p:nvPr/>
        </p:nvSpPr>
        <p:spPr>
          <a:xfrm rot="10800000" flipV="1">
            <a:off x="-68820" y="-30855"/>
            <a:ext cx="9272112" cy="151647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6" name="Shape 416"/>
          <p:cNvSpPr txBox="1">
            <a:spLocks noGrp="1"/>
          </p:cNvSpPr>
          <p:nvPr>
            <p:ph type="title"/>
          </p:nvPr>
        </p:nvSpPr>
        <p:spPr>
          <a:xfrm>
            <a:off x="731417" y="148900"/>
            <a:ext cx="8229600" cy="1143000"/>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Calibri"/>
              <a:buNone/>
            </a:pPr>
            <a:r>
              <a:rPr lang="en-US" sz="4000" b="1" i="0" u="none" strike="noStrike" cap="none" dirty="0">
                <a:solidFill>
                  <a:schemeClr val="bg1"/>
                </a:solidFill>
                <a:latin typeface="Calibri"/>
                <a:ea typeface="Calibri"/>
                <a:cs typeface="Calibri"/>
                <a:sym typeface="Calibri"/>
              </a:rPr>
              <a:t>Talking is Teaching at UCSF BCHO</a:t>
            </a:r>
            <a:br>
              <a:rPr lang="en-US" sz="4000" b="1" i="0" u="none" strike="noStrike" cap="none" dirty="0">
                <a:solidFill>
                  <a:schemeClr val="bg1"/>
                </a:solidFill>
                <a:latin typeface="Calibri"/>
                <a:ea typeface="Calibri"/>
                <a:cs typeface="Calibri"/>
                <a:sym typeface="Calibri"/>
              </a:rPr>
            </a:br>
            <a:r>
              <a:rPr lang="en-US" sz="4000" b="1" i="1" u="none" strike="noStrike" cap="none" dirty="0">
                <a:solidFill>
                  <a:schemeClr val="bg1"/>
                </a:solidFill>
                <a:latin typeface="Calibri"/>
                <a:ea typeface="Calibri"/>
                <a:cs typeface="Calibri"/>
                <a:sym typeface="Calibri"/>
              </a:rPr>
              <a:t>Early Math Evaluation Findings</a:t>
            </a:r>
          </a:p>
        </p:txBody>
      </p:sp>
      <p:pic>
        <p:nvPicPr>
          <p:cNvPr id="418" name="Shape 418" descr="https://lh4.googleusercontent.com/vBJLzBTJkcyiwjbJapdolvQb1Jvk-p0jMZA9Nb93OrUbt0pJQJGek99CJBFZCfrpR_CZjDm3zCABhwyuGT3uBH0ZZ0vdY7tCmBFoCbUS9np60xNrTaSHv3aZXpYVgSeDmqfbx8mO"/>
          <p:cNvPicPr preferRelativeResize="0"/>
          <p:nvPr/>
        </p:nvPicPr>
        <p:blipFill rotWithShape="1">
          <a:blip r:embed="rId3">
            <a:alphaModFix/>
          </a:blip>
          <a:srcRect/>
          <a:stretch/>
        </p:blipFill>
        <p:spPr>
          <a:xfrm>
            <a:off x="173456" y="1606417"/>
            <a:ext cx="8787561" cy="4999333"/>
          </a:xfrm>
          <a:prstGeom prst="rect">
            <a:avLst/>
          </a:prstGeom>
          <a:noFill/>
          <a:ln>
            <a:noFill/>
          </a:ln>
        </p:spPr>
      </p:pic>
    </p:spTree>
    <p:extLst>
      <p:ext uri="{BB962C8B-B14F-4D97-AF65-F5344CB8AC3E}">
        <p14:creationId xmlns:p14="http://schemas.microsoft.com/office/powerpoint/2010/main" val="1637504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04D0B2-CE3E-4D55-8097-A49BAC52A770}"/>
              </a:ext>
            </a:extLst>
          </p:cNvPr>
          <p:cNvGrpSpPr/>
          <p:nvPr/>
        </p:nvGrpSpPr>
        <p:grpSpPr>
          <a:xfrm>
            <a:off x="0" y="2049620"/>
            <a:ext cx="8570667" cy="2758758"/>
            <a:chOff x="-18067" y="418491"/>
            <a:chExt cx="7268308" cy="1294072"/>
          </a:xfrm>
          <a:solidFill>
            <a:schemeClr val="accent5">
              <a:lumMod val="75000"/>
            </a:schemeClr>
          </a:solidFill>
        </p:grpSpPr>
        <p:sp>
          <p:nvSpPr>
            <p:cNvPr id="5" name="Rectangle 4">
              <a:extLst>
                <a:ext uri="{FF2B5EF4-FFF2-40B4-BE49-F238E27FC236}">
                  <a16:creationId xmlns:a16="http://schemas.microsoft.com/office/drawing/2014/main" id="{0F80B0C4-2CA9-4730-8A86-BE932D948F28}"/>
                </a:ext>
              </a:extLst>
            </p:cNvPr>
            <p:cNvSpPr/>
            <p:nvPr/>
          </p:nvSpPr>
          <p:spPr>
            <a:xfrm rot="10800000" flipV="1">
              <a:off x="-18067" y="418491"/>
              <a:ext cx="7268308" cy="1294072"/>
            </a:xfrm>
            <a:prstGeom prst="rect">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sp>
          <p:nvSpPr>
            <p:cNvPr id="6" name="Title 1">
              <a:extLst>
                <a:ext uri="{FF2B5EF4-FFF2-40B4-BE49-F238E27FC236}">
                  <a16:creationId xmlns:a16="http://schemas.microsoft.com/office/drawing/2014/main" id="{9DB7E58E-DA3E-4D9F-B011-43702F80DB80}"/>
                </a:ext>
              </a:extLst>
            </p:cNvPr>
            <p:cNvSpPr txBox="1">
              <a:spLocks/>
            </p:cNvSpPr>
            <p:nvPr/>
          </p:nvSpPr>
          <p:spPr>
            <a:xfrm>
              <a:off x="303763" y="556147"/>
              <a:ext cx="6624646" cy="860836"/>
            </a:xfrm>
            <a:prstGeom prst="rect">
              <a:avLst/>
            </a:prstGeom>
            <a:grpFill/>
            <a:ln>
              <a:solidFill>
                <a:schemeClr val="accent5">
                  <a:lumMod val="75000"/>
                </a:schemeClr>
              </a:solidFill>
            </a:ln>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chemeClr val="bg1"/>
                  </a:solidFill>
                  <a:cs typeface="Arial"/>
                </a:rPr>
                <a:t>Optional Slides:</a:t>
              </a:r>
            </a:p>
            <a:p>
              <a:r>
                <a:rPr lang="en-US" sz="5400" b="1" dirty="0">
                  <a:solidFill>
                    <a:schemeClr val="bg1"/>
                  </a:solidFill>
                  <a:cs typeface="Arial"/>
                </a:rPr>
                <a:t>Messaging</a:t>
              </a:r>
              <a:endParaRPr lang="en-US" dirty="0">
                <a:solidFill>
                  <a:schemeClr val="bg1"/>
                </a:solidFill>
              </a:endParaRPr>
            </a:p>
          </p:txBody>
        </p:sp>
      </p:grpSp>
    </p:spTree>
    <p:extLst>
      <p:ext uri="{BB962C8B-B14F-4D97-AF65-F5344CB8AC3E}">
        <p14:creationId xmlns:p14="http://schemas.microsoft.com/office/powerpoint/2010/main" val="4176042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368CD1-D8B7-46D0-997B-485EDFBC94E8}"/>
              </a:ext>
            </a:extLst>
          </p:cNvPr>
          <p:cNvSpPr/>
          <p:nvPr/>
        </p:nvSpPr>
        <p:spPr>
          <a:xfrm>
            <a:off x="6973" y="-1347"/>
            <a:ext cx="9137027" cy="1286773"/>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0011" y="1946615"/>
            <a:ext cx="6481907" cy="3970318"/>
          </a:xfrm>
          <a:prstGeom prst="rect">
            <a:avLst/>
          </a:prstGeom>
          <a:noFill/>
        </p:spPr>
        <p:txBody>
          <a:bodyPr wrap="square" lIns="91440" tIns="45720" rIns="91440" bIns="45720" rtlCol="0" anchor="ctr">
            <a:spAutoFit/>
          </a:bodyPr>
          <a:lstStyle/>
          <a:p>
            <a:pPr marL="457200" indent="-457200">
              <a:buFont typeface="Arial"/>
              <a:buChar char="•"/>
            </a:pPr>
            <a:r>
              <a:rPr lang="en-US" sz="2800" b="1" dirty="0">
                <a:latin typeface="+mj-lt"/>
                <a:cs typeface="Calibri"/>
              </a:rPr>
              <a:t>Engage in “math talk” with your little one! </a:t>
            </a:r>
            <a:r>
              <a:rPr lang="en-US" sz="2800" dirty="0">
                <a:latin typeface="+mj-lt"/>
                <a:cs typeface="Calibri"/>
              </a:rPr>
              <a:t>Use words about numbers, shapes, relationships between or among objects, and patterns during your everyday routines and when reading!</a:t>
            </a:r>
            <a:r>
              <a:rPr lang="en-US" sz="2800" b="1" dirty="0">
                <a:latin typeface="+mj-lt"/>
                <a:cs typeface="Calibri"/>
              </a:rPr>
              <a:t> </a:t>
            </a:r>
          </a:p>
          <a:p>
            <a:pPr marL="457200" indent="-457200">
              <a:buFont typeface="Arial"/>
              <a:buChar char="•"/>
            </a:pPr>
            <a:r>
              <a:rPr lang="en-US" sz="2800" b="1" dirty="0">
                <a:latin typeface="+mj-lt"/>
                <a:cs typeface="Calibri"/>
              </a:rPr>
              <a:t>You can talk about math </a:t>
            </a:r>
            <a:r>
              <a:rPr lang="en-US" sz="2800" b="1">
                <a:latin typeface="+mj-lt"/>
                <a:cs typeface="Calibri"/>
              </a:rPr>
              <a:t>anytime</a:t>
            </a:r>
            <a:r>
              <a:rPr lang="en-US" sz="2800" b="1" dirty="0">
                <a:latin typeface="+mj-lt"/>
                <a:cs typeface="Calibri"/>
              </a:rPr>
              <a:t> and anywhere! </a:t>
            </a:r>
            <a:r>
              <a:rPr lang="en-US" sz="2800" dirty="0">
                <a:latin typeface="+mj-lt"/>
                <a:cs typeface="Calibri"/>
              </a:rPr>
              <a:t>Count the </a:t>
            </a:r>
            <a:r>
              <a:rPr lang="en-US" sz="2800" i="1" dirty="0">
                <a:latin typeface="+mj-lt"/>
                <a:cs typeface="Calibri"/>
              </a:rPr>
              <a:t>number </a:t>
            </a:r>
            <a:r>
              <a:rPr lang="en-US" sz="2800" dirty="0">
                <a:latin typeface="+mj-lt"/>
                <a:cs typeface="Calibri"/>
              </a:rPr>
              <a:t>of carrots on a plate, </a:t>
            </a:r>
            <a:r>
              <a:rPr lang="en-US" sz="2800" i="1" dirty="0">
                <a:latin typeface="+mj-lt"/>
                <a:cs typeface="Calibri"/>
              </a:rPr>
              <a:t>compare </a:t>
            </a:r>
            <a:r>
              <a:rPr lang="en-US" sz="2800" dirty="0">
                <a:latin typeface="+mj-lt"/>
                <a:cs typeface="Calibri"/>
              </a:rPr>
              <a:t>the size of two toys, or find </a:t>
            </a:r>
            <a:r>
              <a:rPr lang="en-US" sz="2800" i="1" dirty="0">
                <a:latin typeface="+mj-lt"/>
                <a:cs typeface="Calibri"/>
              </a:rPr>
              <a:t>patterns</a:t>
            </a:r>
            <a:r>
              <a:rPr lang="en-US" sz="2800" dirty="0">
                <a:latin typeface="+mj-lt"/>
                <a:cs typeface="Calibri"/>
              </a:rPr>
              <a:t> on your clothes!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396984" y="5993628"/>
            <a:ext cx="628353" cy="734873"/>
          </a:xfrm>
          <a:prstGeom prst="rect">
            <a:avLst/>
          </a:prstGeom>
        </p:spPr>
      </p:pic>
      <p:sp>
        <p:nvSpPr>
          <p:cNvPr id="2" name="Title 1"/>
          <p:cNvSpPr>
            <a:spLocks noGrp="1"/>
          </p:cNvSpPr>
          <p:nvPr>
            <p:ph type="title"/>
          </p:nvPr>
        </p:nvSpPr>
        <p:spPr>
          <a:xfrm>
            <a:off x="220011" y="126026"/>
            <a:ext cx="8805325" cy="994172"/>
          </a:xfrm>
        </p:spPr>
        <p:txBody>
          <a:bodyPr>
            <a:normAutofit fontScale="90000"/>
          </a:bodyPr>
          <a:lstStyle/>
          <a:p>
            <a:r>
              <a:rPr lang="en-US" b="1" dirty="0">
                <a:solidFill>
                  <a:schemeClr val="bg1"/>
                </a:solidFill>
                <a:latin typeface="+mn-lt"/>
              </a:rPr>
              <a:t>Key Messages for Families – Early Math</a:t>
            </a:r>
            <a:endParaRPr lang="en-US" b="1" dirty="0">
              <a:solidFill>
                <a:schemeClr val="bg1"/>
              </a:solidFill>
              <a:latin typeface="+mn-lt"/>
              <a:cs typeface="Calibri"/>
            </a:endParaRPr>
          </a:p>
        </p:txBody>
      </p:sp>
      <p:pic>
        <p:nvPicPr>
          <p:cNvPr id="1026" name="Picture 2">
            <a:extLst>
              <a:ext uri="{FF2B5EF4-FFF2-40B4-BE49-F238E27FC236}">
                <a16:creationId xmlns:a16="http://schemas.microsoft.com/office/drawing/2014/main" id="{F2886BCF-389F-423C-9386-967C3248CB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8971" y="1777121"/>
            <a:ext cx="2009241" cy="20553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4BC98B4-A4A8-4464-9BE9-4C0F18DEEF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1918" y="4207657"/>
            <a:ext cx="2375090" cy="137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190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368CD1-D8B7-46D0-997B-485EDFBC94E8}"/>
              </a:ext>
            </a:extLst>
          </p:cNvPr>
          <p:cNvSpPr/>
          <p:nvPr/>
        </p:nvSpPr>
        <p:spPr>
          <a:xfrm>
            <a:off x="6973" y="-1347"/>
            <a:ext cx="9137027" cy="1286773"/>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6881" y="1700815"/>
            <a:ext cx="6591261" cy="4832092"/>
          </a:xfrm>
          <a:prstGeom prst="rect">
            <a:avLst/>
          </a:prstGeom>
          <a:noFill/>
        </p:spPr>
        <p:txBody>
          <a:bodyPr wrap="square" lIns="91440" tIns="45720" rIns="91440" bIns="45720" rtlCol="0" anchor="ctr">
            <a:spAutoFit/>
          </a:bodyPr>
          <a:lstStyle/>
          <a:p>
            <a:pPr marL="457200" indent="-457200">
              <a:buFont typeface="Arial"/>
              <a:buChar char="•"/>
            </a:pPr>
            <a:r>
              <a:rPr lang="en-US" sz="2800" b="1" dirty="0">
                <a:latin typeface="+mj-lt"/>
                <a:cs typeface="Calibri"/>
              </a:rPr>
              <a:t>Strong social emotional development can boost your child’s learning! </a:t>
            </a:r>
          </a:p>
          <a:p>
            <a:pPr marL="457200" indent="-457200">
              <a:buFont typeface="Arial"/>
              <a:buChar char="•"/>
            </a:pPr>
            <a:r>
              <a:rPr lang="en-US" sz="2800" b="1" dirty="0">
                <a:latin typeface="+mj-lt"/>
                <a:cs typeface="Calibri"/>
              </a:rPr>
              <a:t>Talk about your feelings and emotions! </a:t>
            </a:r>
            <a:r>
              <a:rPr lang="en-US" sz="2800" dirty="0">
                <a:latin typeface="+mj-lt"/>
                <a:cs typeface="Calibri"/>
              </a:rPr>
              <a:t>When children can name and identify their emotions, they are practicing </a:t>
            </a:r>
            <a:r>
              <a:rPr lang="en-US" sz="2800" i="1" dirty="0">
                <a:latin typeface="+mj-lt"/>
                <a:cs typeface="Calibri"/>
              </a:rPr>
              <a:t>emotional awareness. </a:t>
            </a:r>
            <a:endParaRPr lang="en-US" sz="2800" dirty="0">
              <a:latin typeface="+mj-lt"/>
              <a:cs typeface="Calibri"/>
            </a:endParaRPr>
          </a:p>
          <a:p>
            <a:pPr marL="457200" indent="-457200">
              <a:buFont typeface="Arial"/>
              <a:buChar char="•"/>
            </a:pPr>
            <a:r>
              <a:rPr lang="en-US" sz="2800" b="1">
                <a:latin typeface="+mj-lt"/>
                <a:cs typeface="Calibri"/>
              </a:rPr>
              <a:t>Model self-regulation strategies: </a:t>
            </a:r>
            <a:r>
              <a:rPr lang="en-US" sz="2800">
                <a:latin typeface="+mj-lt"/>
                <a:cs typeface="Calibri"/>
              </a:rPr>
              <a:t>For big feelings, show clear ways to calm oneself (I.e. pause, taking deep breaths together</a:t>
            </a:r>
            <a:r>
              <a:rPr lang="en-US" sz="2800" dirty="0">
                <a:latin typeface="+mj-lt"/>
                <a:cs typeface="Calibri"/>
              </a:rPr>
              <a:t>)</a:t>
            </a:r>
          </a:p>
          <a:p>
            <a:pPr marL="457200" indent="-457200">
              <a:buFont typeface="Arial"/>
              <a:buChar char="•"/>
            </a:pPr>
            <a:r>
              <a:rPr lang="en-US" sz="2800" b="1" dirty="0">
                <a:latin typeface="+mj-lt"/>
                <a:cs typeface="Calibri"/>
              </a:rPr>
              <a:t>Every child develops at their own pace</a:t>
            </a:r>
            <a:r>
              <a:rPr lang="en-US" sz="2800" dirty="0">
                <a:latin typeface="+mj-lt"/>
                <a:cs typeface="Calibri"/>
              </a:rPr>
              <a:t>. </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396984" y="5993628"/>
            <a:ext cx="628353" cy="734873"/>
          </a:xfrm>
          <a:prstGeom prst="rect">
            <a:avLst/>
          </a:prstGeom>
        </p:spPr>
      </p:pic>
      <p:sp>
        <p:nvSpPr>
          <p:cNvPr id="2" name="Title 1"/>
          <p:cNvSpPr>
            <a:spLocks noGrp="1"/>
          </p:cNvSpPr>
          <p:nvPr>
            <p:ph type="title"/>
          </p:nvPr>
        </p:nvSpPr>
        <p:spPr>
          <a:xfrm>
            <a:off x="220011" y="126026"/>
            <a:ext cx="8805325" cy="994172"/>
          </a:xfrm>
        </p:spPr>
        <p:txBody>
          <a:bodyPr>
            <a:normAutofit/>
          </a:bodyPr>
          <a:lstStyle/>
          <a:p>
            <a:r>
              <a:rPr lang="en-US" b="1" dirty="0">
                <a:solidFill>
                  <a:schemeClr val="bg1"/>
                </a:solidFill>
                <a:latin typeface="+mn-lt"/>
              </a:rPr>
              <a:t>Key Messages for Families – SED</a:t>
            </a:r>
            <a:endParaRPr lang="en-US" b="1" dirty="0">
              <a:solidFill>
                <a:schemeClr val="bg1"/>
              </a:solidFill>
              <a:latin typeface="+mn-lt"/>
              <a:cs typeface="Calibri"/>
            </a:endParaRPr>
          </a:p>
        </p:txBody>
      </p:sp>
      <p:pic>
        <p:nvPicPr>
          <p:cNvPr id="2052" name="Picture 4">
            <a:extLst>
              <a:ext uri="{FF2B5EF4-FFF2-40B4-BE49-F238E27FC236}">
                <a16:creationId xmlns:a16="http://schemas.microsoft.com/office/drawing/2014/main" id="{8DD952A1-7303-4251-9533-A3BF3536B6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6716" y="2536538"/>
            <a:ext cx="2048620" cy="2791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01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04D0B2-CE3E-4D55-8097-A49BAC52A770}"/>
              </a:ext>
            </a:extLst>
          </p:cNvPr>
          <p:cNvGrpSpPr/>
          <p:nvPr/>
        </p:nvGrpSpPr>
        <p:grpSpPr>
          <a:xfrm>
            <a:off x="0" y="2049620"/>
            <a:ext cx="8570667" cy="2758758"/>
            <a:chOff x="-18067" y="418491"/>
            <a:chExt cx="7268308" cy="1294072"/>
          </a:xfrm>
          <a:solidFill>
            <a:schemeClr val="accent5">
              <a:lumMod val="75000"/>
            </a:schemeClr>
          </a:solidFill>
        </p:grpSpPr>
        <p:sp>
          <p:nvSpPr>
            <p:cNvPr id="5" name="Rectangle 4">
              <a:extLst>
                <a:ext uri="{FF2B5EF4-FFF2-40B4-BE49-F238E27FC236}">
                  <a16:creationId xmlns:a16="http://schemas.microsoft.com/office/drawing/2014/main" id="{0F80B0C4-2CA9-4730-8A86-BE932D948F28}"/>
                </a:ext>
              </a:extLst>
            </p:cNvPr>
            <p:cNvSpPr/>
            <p:nvPr/>
          </p:nvSpPr>
          <p:spPr>
            <a:xfrm rot="10800000" flipV="1">
              <a:off x="-18067" y="418491"/>
              <a:ext cx="7268308" cy="1294072"/>
            </a:xfrm>
            <a:prstGeom prst="rect">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sp>
          <p:nvSpPr>
            <p:cNvPr id="6" name="Title 1">
              <a:extLst>
                <a:ext uri="{FF2B5EF4-FFF2-40B4-BE49-F238E27FC236}">
                  <a16:creationId xmlns:a16="http://schemas.microsoft.com/office/drawing/2014/main" id="{9DB7E58E-DA3E-4D9F-B011-43702F80DB80}"/>
                </a:ext>
              </a:extLst>
            </p:cNvPr>
            <p:cNvSpPr txBox="1">
              <a:spLocks/>
            </p:cNvSpPr>
            <p:nvPr/>
          </p:nvSpPr>
          <p:spPr>
            <a:xfrm>
              <a:off x="303763" y="697080"/>
              <a:ext cx="6624646" cy="860836"/>
            </a:xfrm>
            <a:prstGeom prst="rect">
              <a:avLst/>
            </a:prstGeom>
            <a:grpFill/>
            <a:ln>
              <a:solidFill>
                <a:schemeClr val="accent5">
                  <a:lumMod val="75000"/>
                </a:schemeClr>
              </a:solidFill>
            </a:ln>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a:solidFill>
                    <a:schemeClr val="bg1"/>
                  </a:solidFill>
                  <a:cs typeface="Arial"/>
                </a:rPr>
                <a:t>Optional Slide:</a:t>
              </a:r>
            </a:p>
            <a:p>
              <a:r>
                <a:rPr lang="en-US" sz="5400" b="1">
                  <a:solidFill>
                    <a:schemeClr val="bg1"/>
                  </a:solidFill>
                  <a:cs typeface="Arial"/>
                </a:rPr>
                <a:t>Virtual Environments</a:t>
              </a:r>
              <a:endParaRPr lang="en-US" sz="5400">
                <a:solidFill>
                  <a:schemeClr val="bg1"/>
                </a:solidFill>
                <a:cs typeface="Calibri"/>
              </a:endParaRPr>
            </a:p>
          </p:txBody>
        </p:sp>
      </p:grpSp>
    </p:spTree>
    <p:extLst>
      <p:ext uri="{BB962C8B-B14F-4D97-AF65-F5344CB8AC3E}">
        <p14:creationId xmlns:p14="http://schemas.microsoft.com/office/powerpoint/2010/main" val="18504899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D7DFB7-3106-4D22-A3C7-18D0118B41BB}"/>
              </a:ext>
            </a:extLst>
          </p:cNvPr>
          <p:cNvSpPr/>
          <p:nvPr/>
        </p:nvSpPr>
        <p:spPr>
          <a:xfrm>
            <a:off x="6973" y="228691"/>
            <a:ext cx="8236403" cy="1071113"/>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34210" y="1612814"/>
            <a:ext cx="6569709" cy="4893647"/>
          </a:xfrm>
          <a:prstGeom prst="rect">
            <a:avLst/>
          </a:prstGeom>
          <a:noFill/>
        </p:spPr>
        <p:txBody>
          <a:bodyPr wrap="square" rtlCol="0" anchor="ctr">
            <a:spAutoFit/>
          </a:bodyPr>
          <a:lstStyle/>
          <a:p>
            <a:pPr marL="213995" indent="-213995">
              <a:buFont typeface="Arial" panose="020B0604020202020204" pitchFamily="34" charset="0"/>
              <a:buChar char="•"/>
            </a:pPr>
            <a:r>
              <a:rPr lang="en-US" sz="2400">
                <a:latin typeface="+mj-lt"/>
                <a:cs typeface="Calibri"/>
              </a:rPr>
              <a:t>When possible,</a:t>
            </a:r>
            <a:r>
              <a:rPr lang="en-US" sz="2400" b="1">
                <a:latin typeface="+mj-lt"/>
                <a:cs typeface="Calibri"/>
              </a:rPr>
              <a:t> chat via video</a:t>
            </a:r>
            <a:r>
              <a:rPr lang="en-US" sz="2400">
                <a:latin typeface="+mj-lt"/>
                <a:cs typeface="Calibri"/>
              </a:rPr>
              <a:t>. Eye contact can help build trust and connection. </a:t>
            </a:r>
          </a:p>
          <a:p>
            <a:pPr marL="213995" indent="-213995">
              <a:buFont typeface="Arial" panose="020B0604020202020204" pitchFamily="34" charset="0"/>
              <a:buChar char="•"/>
            </a:pPr>
            <a:r>
              <a:rPr lang="en-US" sz="2400" b="1">
                <a:latin typeface="+mj-lt"/>
                <a:cs typeface="Calibri"/>
              </a:rPr>
              <a:t>Be personable.</a:t>
            </a:r>
            <a:r>
              <a:rPr lang="en-US" sz="2400">
                <a:latin typeface="+mj-lt"/>
                <a:cs typeface="Calibri"/>
              </a:rPr>
              <a:t>  Share your own experience as a parent.  Invite families to share theirs.  Consider sharing photos or stories to "break the ice" and create a shared foundation for being connected.</a:t>
            </a:r>
          </a:p>
          <a:p>
            <a:pPr marL="213995" indent="-213995">
              <a:buFont typeface="Arial" panose="020B0604020202020204" pitchFamily="34" charset="0"/>
              <a:buChar char="•"/>
            </a:pPr>
            <a:r>
              <a:rPr lang="en-US" sz="2400">
                <a:latin typeface="+mj-lt"/>
                <a:cs typeface="Calibri"/>
              </a:rPr>
              <a:t>Reassure families that </a:t>
            </a:r>
            <a:r>
              <a:rPr lang="en-US" sz="2400" b="1">
                <a:latin typeface="+mj-lt"/>
                <a:cs typeface="Calibri"/>
              </a:rPr>
              <a:t>you're not there to teach them anything</a:t>
            </a:r>
            <a:r>
              <a:rPr lang="en-US" sz="2400">
                <a:latin typeface="+mj-lt"/>
                <a:cs typeface="Calibri"/>
              </a:rPr>
              <a:t>. You're there to listen and offer support and encouragement.</a:t>
            </a:r>
          </a:p>
          <a:p>
            <a:pPr marL="213995" indent="-213995">
              <a:buFont typeface="Arial" panose="020B0604020202020204" pitchFamily="34" charset="0"/>
              <a:buChar char="•"/>
            </a:pPr>
            <a:r>
              <a:rPr lang="en-US" sz="2400" b="1">
                <a:latin typeface="+mj-lt"/>
                <a:cs typeface="Calibri"/>
              </a:rPr>
              <a:t>Make it fun!</a:t>
            </a:r>
            <a:r>
              <a:rPr lang="en-US" sz="2400">
                <a:latin typeface="+mj-lt"/>
                <a:cs typeface="Calibri"/>
              </a:rPr>
              <a:t> Parents love connecting with other parents. </a:t>
            </a:r>
          </a:p>
          <a:p>
            <a:pPr marL="213995" indent="-213995">
              <a:buFont typeface="Arial" panose="020B0604020202020204" pitchFamily="34" charset="0"/>
              <a:buChar char="•"/>
            </a:pPr>
            <a:r>
              <a:rPr lang="en-US" sz="2400">
                <a:latin typeface="+mj-lt"/>
                <a:cs typeface="Calibri"/>
              </a:rPr>
              <a:t>Acknowledge that the </a:t>
            </a:r>
            <a:r>
              <a:rPr lang="en-US" sz="2400" b="1">
                <a:latin typeface="+mj-lt"/>
                <a:cs typeface="Calibri"/>
              </a:rPr>
              <a:t>virtual environment is not ideal</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433658" y="5993628"/>
            <a:ext cx="628353" cy="734873"/>
          </a:xfrm>
          <a:prstGeom prst="rect">
            <a:avLst/>
          </a:prstGeom>
        </p:spPr>
      </p:pic>
      <p:sp>
        <p:nvSpPr>
          <p:cNvPr id="2" name="Title 1"/>
          <p:cNvSpPr>
            <a:spLocks noGrp="1"/>
          </p:cNvSpPr>
          <p:nvPr>
            <p:ph type="title"/>
          </p:nvPr>
        </p:nvSpPr>
        <p:spPr>
          <a:xfrm>
            <a:off x="149602" y="297093"/>
            <a:ext cx="7886700" cy="994172"/>
          </a:xfrm>
        </p:spPr>
        <p:txBody>
          <a:bodyPr/>
          <a:lstStyle/>
          <a:p>
            <a:r>
              <a:rPr lang="en-US" b="1" dirty="0">
                <a:solidFill>
                  <a:schemeClr val="bg1"/>
                </a:solidFill>
                <a:latin typeface="+mn-lt"/>
              </a:rPr>
              <a:t>Tips for a Virtual Environment</a:t>
            </a:r>
            <a:endParaRPr lang="en-US" dirty="0">
              <a:solidFill>
                <a:schemeClr val="bg1"/>
              </a:solidFill>
            </a:endParaRPr>
          </a:p>
        </p:txBody>
      </p:sp>
      <p:pic>
        <p:nvPicPr>
          <p:cNvPr id="3" name="Picture 7" descr="A picture containing vector graphics&#10;&#10;Description generated with high confidence">
            <a:extLst>
              <a:ext uri="{FF2B5EF4-FFF2-40B4-BE49-F238E27FC236}">
                <a16:creationId xmlns:a16="http://schemas.microsoft.com/office/drawing/2014/main" id="{2549D98D-A29D-4169-B472-7C5451918637}"/>
              </a:ext>
            </a:extLst>
          </p:cNvPr>
          <p:cNvPicPr>
            <a:picLocks noChangeAspect="1"/>
          </p:cNvPicPr>
          <p:nvPr/>
        </p:nvPicPr>
        <p:blipFill>
          <a:blip r:embed="rId4"/>
          <a:stretch>
            <a:fillRect/>
          </a:stretch>
        </p:blipFill>
        <p:spPr>
          <a:xfrm>
            <a:off x="7133514" y="2435416"/>
            <a:ext cx="1617456" cy="2295479"/>
          </a:xfrm>
          <a:prstGeom prst="rect">
            <a:avLst/>
          </a:prstGeom>
          <a:effectLst/>
        </p:spPr>
      </p:pic>
    </p:spTree>
    <p:extLst>
      <p:ext uri="{BB962C8B-B14F-4D97-AF65-F5344CB8AC3E}">
        <p14:creationId xmlns:p14="http://schemas.microsoft.com/office/powerpoint/2010/main" val="3637308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513EE5-0699-45C8-90A4-6E754EBA67C3}"/>
              </a:ext>
            </a:extLst>
          </p:cNvPr>
          <p:cNvSpPr/>
          <p:nvPr/>
        </p:nvSpPr>
        <p:spPr>
          <a:xfrm rot="10800000" flipV="1">
            <a:off x="-28758" y="213478"/>
            <a:ext cx="8155190" cy="1294072"/>
          </a:xfrm>
          <a:prstGeom prst="rect">
            <a:avLst/>
          </a:prstGeom>
          <a:solidFill>
            <a:srgbClr val="ECA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468" y="1867572"/>
            <a:ext cx="3772115" cy="251413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860" t="23418" r="5823" b="7973"/>
          <a:stretch/>
        </p:blipFill>
        <p:spPr>
          <a:xfrm>
            <a:off x="4475310" y="2783001"/>
            <a:ext cx="4322901" cy="2970528"/>
          </a:xfrm>
          <a:prstGeom prst="rect">
            <a:avLst/>
          </a:prstGeom>
        </p:spPr>
      </p:pic>
      <p:sp>
        <p:nvSpPr>
          <p:cNvPr id="6" name="TextBox 5"/>
          <p:cNvSpPr txBox="1"/>
          <p:nvPr/>
        </p:nvSpPr>
        <p:spPr>
          <a:xfrm>
            <a:off x="4661197" y="2056180"/>
            <a:ext cx="4014335" cy="846386"/>
          </a:xfrm>
          <a:prstGeom prst="rect">
            <a:avLst/>
          </a:prstGeom>
          <a:noFill/>
        </p:spPr>
        <p:txBody>
          <a:bodyPr wrap="square" rtlCol="0">
            <a:spAutoFit/>
          </a:bodyPr>
          <a:lstStyle/>
          <a:p>
            <a:pPr algn="ctr"/>
            <a:r>
              <a:rPr lang="en-US" sz="1600" b="1"/>
              <a:t>Neuroplasticity</a:t>
            </a:r>
          </a:p>
          <a:p>
            <a:pPr algn="ctr"/>
            <a:endParaRPr lang="en-US" sz="500" b="1"/>
          </a:p>
          <a:p>
            <a:pPr algn="ctr"/>
            <a:r>
              <a:rPr lang="en-US" sz="1400"/>
              <a:t>At birth	                6 years old	     14 years old</a:t>
            </a:r>
            <a:r>
              <a:rPr lang="en-US" sz="1400" b="1"/>
              <a:t>	</a:t>
            </a:r>
          </a:p>
        </p:txBody>
      </p:sp>
      <p:sp>
        <p:nvSpPr>
          <p:cNvPr id="11" name="Text Box 40"/>
          <p:cNvSpPr txBox="1">
            <a:spLocks noChangeArrowheads="1"/>
          </p:cNvSpPr>
          <p:nvPr/>
        </p:nvSpPr>
        <p:spPr bwMode="auto">
          <a:xfrm>
            <a:off x="199064" y="6404405"/>
            <a:ext cx="3522278" cy="354157"/>
          </a:xfrm>
          <a:prstGeom prst="rect">
            <a:avLst/>
          </a:prstGeom>
          <a:noFill/>
          <a:ln w="9525">
            <a:noFill/>
            <a:miter lim="800000"/>
            <a:headEnd/>
            <a:tailEnd/>
          </a:ln>
          <a:effectLst/>
        </p:spPr>
        <p:txBody>
          <a:bodyPr wrap="square" lIns="76412" tIns="38206" rIns="76412" bIns="38206">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defRPr/>
            </a:pPr>
            <a:r>
              <a:rPr lang="en-US" sz="900"/>
              <a:t>Drawing supplied by H.T. </a:t>
            </a:r>
            <a:r>
              <a:rPr lang="en-US" sz="900" err="1"/>
              <a:t>Chugani</a:t>
            </a:r>
            <a:r>
              <a:rPr lang="en-US" sz="900"/>
              <a:t> M.D., Chief, Division of Pediatric Neurology, Children's Hospital of Michigan</a:t>
            </a:r>
            <a:endParaRPr lang="en-US" sz="900">
              <a:ea typeface="ＭＳ Ｐゴシック" charset="-128"/>
              <a:cs typeface="Arial"/>
            </a:endParaRPr>
          </a:p>
        </p:txBody>
      </p:sp>
      <p:sp>
        <p:nvSpPr>
          <p:cNvPr id="10" name="Rectangle 9">
            <a:extLst>
              <a:ext uri="{FF2B5EF4-FFF2-40B4-BE49-F238E27FC236}">
                <a16:creationId xmlns:a16="http://schemas.microsoft.com/office/drawing/2014/main" id="{780286EE-6CD0-489D-BAA0-3606FC0CF941}"/>
              </a:ext>
            </a:extLst>
          </p:cNvPr>
          <p:cNvSpPr/>
          <p:nvPr/>
        </p:nvSpPr>
        <p:spPr>
          <a:xfrm>
            <a:off x="557052" y="4115840"/>
            <a:ext cx="3071973" cy="1927451"/>
          </a:xfrm>
          <a:prstGeom prst="rect">
            <a:avLst/>
          </a:prstGeom>
          <a:solidFill>
            <a:srgbClr val="82B65E"/>
          </a:solidFill>
        </p:spPr>
        <p:txBody>
          <a:bodyPr wrap="square" lIns="205740" tIns="68580" rIns="205740" bIns="137160">
            <a:spAutoFit/>
          </a:bodyPr>
          <a:lstStyle/>
          <a:p>
            <a:r>
              <a:rPr lang="en-US" sz="5400">
                <a:solidFill>
                  <a:schemeClr val="bg1"/>
                </a:solidFill>
              </a:rPr>
              <a:t>90%</a:t>
            </a:r>
          </a:p>
          <a:p>
            <a:r>
              <a:rPr lang="en-US" b="1">
                <a:solidFill>
                  <a:schemeClr val="bg1"/>
                </a:solidFill>
                <a:latin typeface="Arial" panose="020B0604020202020204" pitchFamily="34" charset="0"/>
                <a:cs typeface="Arial" panose="020B0604020202020204" pitchFamily="34" charset="0"/>
              </a:rPr>
              <a:t>A child’s brain is already 90% developed by age 5</a:t>
            </a:r>
          </a:p>
          <a:p>
            <a:endParaRPr lang="en-US" sz="375">
              <a:solidFill>
                <a:schemeClr val="bg1"/>
              </a:solidFill>
            </a:endParaRPr>
          </a:p>
        </p:txBody>
      </p:sp>
      <p:sp>
        <p:nvSpPr>
          <p:cNvPr id="15" name="TextBox 14">
            <a:extLst>
              <a:ext uri="{FF2B5EF4-FFF2-40B4-BE49-F238E27FC236}">
                <a16:creationId xmlns:a16="http://schemas.microsoft.com/office/drawing/2014/main" id="{F2728C32-B80F-402C-83D6-7F31C8DF7C87}"/>
              </a:ext>
            </a:extLst>
          </p:cNvPr>
          <p:cNvSpPr txBox="1"/>
          <p:nvPr/>
        </p:nvSpPr>
        <p:spPr>
          <a:xfrm>
            <a:off x="468468" y="317612"/>
            <a:ext cx="5714999" cy="1077218"/>
          </a:xfrm>
          <a:prstGeom prst="rect">
            <a:avLst/>
          </a:prstGeom>
          <a:noFill/>
        </p:spPr>
        <p:txBody>
          <a:bodyPr wrap="square" rtlCol="0">
            <a:spAutoFit/>
          </a:bodyPr>
          <a:lstStyle/>
          <a:p>
            <a:r>
              <a:rPr lang="en-US" sz="2400" dirty="0">
                <a:solidFill>
                  <a:schemeClr val="bg1"/>
                </a:solidFill>
              </a:rPr>
              <a:t>REASEARCH</a:t>
            </a:r>
            <a:br>
              <a:rPr lang="en-US" sz="3200" b="1" dirty="0">
                <a:solidFill>
                  <a:schemeClr val="bg1"/>
                </a:solidFill>
              </a:rPr>
            </a:br>
            <a:r>
              <a:rPr lang="en-US" sz="4000" b="1" dirty="0">
                <a:solidFill>
                  <a:schemeClr val="bg1"/>
                </a:solidFill>
              </a:rPr>
              <a:t>The Opportunity</a:t>
            </a:r>
          </a:p>
        </p:txBody>
      </p:sp>
      <p:pic>
        <p:nvPicPr>
          <p:cNvPr id="13" name="Picture 12">
            <a:extLst>
              <a:ext uri="{FF2B5EF4-FFF2-40B4-BE49-F238E27FC236}">
                <a16:creationId xmlns:a16="http://schemas.microsoft.com/office/drawing/2014/main" id="{9D229DE7-AEFD-4E85-84FB-D1AEF61EF7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27" t="21515" r="51970" b="23714"/>
          <a:stretch/>
        </p:blipFill>
        <p:spPr>
          <a:xfrm>
            <a:off x="8433658" y="5993628"/>
            <a:ext cx="628353" cy="734873"/>
          </a:xfrm>
          <a:prstGeom prst="rect">
            <a:avLst/>
          </a:prstGeom>
        </p:spPr>
      </p:pic>
    </p:spTree>
    <p:extLst>
      <p:ext uri="{BB962C8B-B14F-4D97-AF65-F5344CB8AC3E}">
        <p14:creationId xmlns:p14="http://schemas.microsoft.com/office/powerpoint/2010/main" val="37631817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35C152-2A07-46B2-943F-61B5DB882899}"/>
              </a:ext>
            </a:extLst>
          </p:cNvPr>
          <p:cNvSpPr/>
          <p:nvPr/>
        </p:nvSpPr>
        <p:spPr>
          <a:xfrm>
            <a:off x="6972" y="-1347"/>
            <a:ext cx="9156555" cy="1085490"/>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B3436C2-FF90-4D73-9C6F-AFBB1ADAB71B}"/>
              </a:ext>
            </a:extLst>
          </p:cNvPr>
          <p:cNvSpPr txBox="1">
            <a:spLocks/>
          </p:cNvSpPr>
          <p:nvPr/>
        </p:nvSpPr>
        <p:spPr>
          <a:xfrm>
            <a:off x="1400432" y="81433"/>
            <a:ext cx="6894662" cy="99417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a:solidFill>
                  <a:schemeClr val="bg1"/>
                </a:solidFill>
                <a:cs typeface="Calibri"/>
              </a:rPr>
              <a:t>Trusted Messenger Activity</a:t>
            </a:r>
          </a:p>
        </p:txBody>
      </p:sp>
      <p:sp>
        <p:nvSpPr>
          <p:cNvPr id="4" name="Rectangle 3">
            <a:extLst>
              <a:ext uri="{FF2B5EF4-FFF2-40B4-BE49-F238E27FC236}">
                <a16:creationId xmlns:a16="http://schemas.microsoft.com/office/drawing/2014/main" id="{C62E5E88-AED1-4890-A707-6B8745573124}"/>
              </a:ext>
            </a:extLst>
          </p:cNvPr>
          <p:cNvSpPr/>
          <p:nvPr/>
        </p:nvSpPr>
        <p:spPr>
          <a:xfrm>
            <a:off x="189781" y="1965387"/>
            <a:ext cx="4508739" cy="463813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37B8B0CC-B7F4-4464-832C-6E9CC7E059CC}"/>
              </a:ext>
            </a:extLst>
          </p:cNvPr>
          <p:cNvSpPr txBox="1"/>
          <p:nvPr/>
        </p:nvSpPr>
        <p:spPr>
          <a:xfrm>
            <a:off x="1330446" y="2092445"/>
            <a:ext cx="22543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Person A</a:t>
            </a:r>
            <a:endParaRPr lang="en-US" sz="3600" b="1">
              <a:cs typeface="Calibri"/>
            </a:endParaRPr>
          </a:p>
        </p:txBody>
      </p:sp>
      <p:sp>
        <p:nvSpPr>
          <p:cNvPr id="6" name="TextBox 5">
            <a:extLst>
              <a:ext uri="{FF2B5EF4-FFF2-40B4-BE49-F238E27FC236}">
                <a16:creationId xmlns:a16="http://schemas.microsoft.com/office/drawing/2014/main" id="{41CB5C3A-6DFC-447B-ACA5-77954E9E3412}"/>
              </a:ext>
            </a:extLst>
          </p:cNvPr>
          <p:cNvSpPr txBox="1"/>
          <p:nvPr/>
        </p:nvSpPr>
        <p:spPr>
          <a:xfrm>
            <a:off x="811960" y="1286413"/>
            <a:ext cx="77896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Breakout rooms of 2. Switch roles after</a:t>
            </a:r>
            <a:r>
              <a:rPr lang="en-US" sz="2800" b="1"/>
              <a:t> 10</a:t>
            </a:r>
            <a:r>
              <a:rPr lang="en-US" sz="2800"/>
              <a:t> minutes!</a:t>
            </a:r>
            <a:endParaRPr lang="en-US" sz="2800">
              <a:cs typeface="Calibri"/>
            </a:endParaRPr>
          </a:p>
        </p:txBody>
      </p:sp>
      <p:sp>
        <p:nvSpPr>
          <p:cNvPr id="9" name="TextBox 8">
            <a:extLst>
              <a:ext uri="{FF2B5EF4-FFF2-40B4-BE49-F238E27FC236}">
                <a16:creationId xmlns:a16="http://schemas.microsoft.com/office/drawing/2014/main" id="{068B2241-E65D-499F-ADF6-30251794C8AA}"/>
              </a:ext>
            </a:extLst>
          </p:cNvPr>
          <p:cNvSpPr txBox="1"/>
          <p:nvPr/>
        </p:nvSpPr>
        <p:spPr>
          <a:xfrm>
            <a:off x="353684" y="2668438"/>
            <a:ext cx="420969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Segoe UI"/>
              </a:rPr>
              <a:t>Talk about a moment where you </a:t>
            </a:r>
            <a:r>
              <a:rPr lang="en-US" sz="2000" b="1" dirty="0">
                <a:cs typeface="Segoe UI"/>
              </a:rPr>
              <a:t>really connected with</a:t>
            </a:r>
            <a:r>
              <a:rPr lang="en-US" sz="2000" dirty="0">
                <a:cs typeface="Segoe UI"/>
              </a:rPr>
              <a:t> an infant or young child.  </a:t>
            </a:r>
            <a:r>
              <a:rPr lang="en-US" sz="2000" b="1" dirty="0">
                <a:cs typeface="Segoe UI"/>
              </a:rPr>
              <a:t>What was that like?</a:t>
            </a:r>
            <a:r>
              <a:rPr lang="en-US" sz="2000" dirty="0">
                <a:cs typeface="Segoe UI"/>
              </a:rPr>
              <a:t> </a:t>
            </a:r>
            <a:r>
              <a:rPr lang="en-US" sz="2000">
                <a:cs typeface="Segoe UI"/>
              </a:rPr>
              <a:t>What about the experience made </a:t>
            </a:r>
            <a:r>
              <a:rPr lang="en-US" sz="2000" dirty="0">
                <a:cs typeface="Segoe UI"/>
              </a:rPr>
              <a:t>you and the child light up? </a:t>
            </a:r>
            <a:endParaRPr lang="en-US" sz="2000" dirty="0">
              <a:cs typeface="Calibri"/>
            </a:endParaRPr>
          </a:p>
          <a:p>
            <a:r>
              <a:rPr lang="en-US" sz="2000">
                <a:cs typeface="Segoe UI"/>
              </a:rPr>
              <a:t>​</a:t>
            </a:r>
            <a:endParaRPr lang="en-US" sz="2000">
              <a:cs typeface="Calibri"/>
            </a:endParaRPr>
          </a:p>
          <a:p>
            <a:r>
              <a:rPr lang="en-US" sz="2000">
                <a:cs typeface="Segoe UI"/>
              </a:rPr>
              <a:t>Then, talk about an </a:t>
            </a:r>
            <a:r>
              <a:rPr lang="en-US" sz="2000" b="1">
                <a:cs typeface="Segoe UI"/>
              </a:rPr>
              <a:t>experience that didn't go so well</a:t>
            </a:r>
            <a:r>
              <a:rPr lang="en-US" sz="2000">
                <a:cs typeface="Segoe UI"/>
              </a:rPr>
              <a:t>, where you weren't connecting with a little one or you were unsure how to handle the situation.  </a:t>
            </a:r>
            <a:r>
              <a:rPr lang="en-US" sz="2000" b="1">
                <a:cs typeface="Segoe UI"/>
              </a:rPr>
              <a:t>What was that like? How did you feel?​</a:t>
            </a:r>
          </a:p>
        </p:txBody>
      </p:sp>
      <p:sp>
        <p:nvSpPr>
          <p:cNvPr id="12" name="Rectangle 11">
            <a:extLst>
              <a:ext uri="{FF2B5EF4-FFF2-40B4-BE49-F238E27FC236}">
                <a16:creationId xmlns:a16="http://schemas.microsoft.com/office/drawing/2014/main" id="{C5650D05-DB92-42EB-8E6B-32D220B8BD3D}"/>
              </a:ext>
            </a:extLst>
          </p:cNvPr>
          <p:cNvSpPr/>
          <p:nvPr/>
        </p:nvSpPr>
        <p:spPr>
          <a:xfrm>
            <a:off x="4919931" y="1965386"/>
            <a:ext cx="3919268" cy="463813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67855A4C-65CA-477C-8489-AAFCAFBE4C3B}"/>
              </a:ext>
            </a:extLst>
          </p:cNvPr>
          <p:cNvSpPr txBox="1"/>
          <p:nvPr/>
        </p:nvSpPr>
        <p:spPr>
          <a:xfrm>
            <a:off x="6132483" y="2092444"/>
            <a:ext cx="22543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Person B</a:t>
            </a:r>
            <a:endParaRPr lang="en-US" sz="3600" b="1">
              <a:cs typeface="Calibri"/>
            </a:endParaRPr>
          </a:p>
        </p:txBody>
      </p:sp>
      <p:sp>
        <p:nvSpPr>
          <p:cNvPr id="10" name="TextBox 9">
            <a:extLst>
              <a:ext uri="{FF2B5EF4-FFF2-40B4-BE49-F238E27FC236}">
                <a16:creationId xmlns:a16="http://schemas.microsoft.com/office/drawing/2014/main" id="{952AFCC6-FACC-430D-89A1-9F38203CC5A0}"/>
              </a:ext>
            </a:extLst>
          </p:cNvPr>
          <p:cNvSpPr txBox="1"/>
          <p:nvPr/>
        </p:nvSpPr>
        <p:spPr>
          <a:xfrm>
            <a:off x="5040702" y="2927229"/>
            <a:ext cx="3706482" cy="3277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b="1">
                <a:cs typeface="Segoe UI"/>
              </a:rPr>
              <a:t>Foster trust!</a:t>
            </a:r>
            <a:r>
              <a:rPr lang="en-US" sz="2700">
                <a:cs typeface="Segoe UI"/>
              </a:rPr>
              <a:t> Then, share one of the </a:t>
            </a:r>
            <a:r>
              <a:rPr lang="en-US" sz="2700" b="1">
                <a:cs typeface="Segoe UI"/>
              </a:rPr>
              <a:t>key messages</a:t>
            </a:r>
            <a:r>
              <a:rPr lang="en-US" sz="2700">
                <a:cs typeface="Segoe UI"/>
              </a:rPr>
              <a:t> and offer a </a:t>
            </a:r>
            <a:r>
              <a:rPr lang="en-US" sz="2700" b="1">
                <a:cs typeface="Segoe UI"/>
              </a:rPr>
              <a:t>concrete tool</a:t>
            </a:r>
            <a:r>
              <a:rPr lang="en-US" sz="2700">
                <a:cs typeface="Segoe UI"/>
              </a:rPr>
              <a:t> that your partner could use when spending time with young children in the future.​</a:t>
            </a:r>
          </a:p>
          <a:p>
            <a:r>
              <a:rPr lang="en-US">
                <a:cs typeface="Segoe UI"/>
              </a:rPr>
              <a:t>​</a:t>
            </a:r>
          </a:p>
        </p:txBody>
      </p:sp>
    </p:spTree>
    <p:extLst>
      <p:ext uri="{BB962C8B-B14F-4D97-AF65-F5344CB8AC3E}">
        <p14:creationId xmlns:p14="http://schemas.microsoft.com/office/powerpoint/2010/main" val="15388307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04D0B2-CE3E-4D55-8097-A49BAC52A770}"/>
              </a:ext>
            </a:extLst>
          </p:cNvPr>
          <p:cNvGrpSpPr/>
          <p:nvPr/>
        </p:nvGrpSpPr>
        <p:grpSpPr>
          <a:xfrm>
            <a:off x="0" y="2049620"/>
            <a:ext cx="8570667" cy="2758758"/>
            <a:chOff x="-18067" y="418491"/>
            <a:chExt cx="7268308" cy="1294072"/>
          </a:xfrm>
          <a:solidFill>
            <a:schemeClr val="accent5">
              <a:lumMod val="75000"/>
            </a:schemeClr>
          </a:solidFill>
        </p:grpSpPr>
        <p:sp>
          <p:nvSpPr>
            <p:cNvPr id="5" name="Rectangle 4">
              <a:extLst>
                <a:ext uri="{FF2B5EF4-FFF2-40B4-BE49-F238E27FC236}">
                  <a16:creationId xmlns:a16="http://schemas.microsoft.com/office/drawing/2014/main" id="{0F80B0C4-2CA9-4730-8A86-BE932D948F28}"/>
                </a:ext>
              </a:extLst>
            </p:cNvPr>
            <p:cNvSpPr/>
            <p:nvPr/>
          </p:nvSpPr>
          <p:spPr>
            <a:xfrm rot="10800000" flipV="1">
              <a:off x="-18067" y="418491"/>
              <a:ext cx="7268308" cy="1294072"/>
            </a:xfrm>
            <a:prstGeom prst="rect">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sp>
          <p:nvSpPr>
            <p:cNvPr id="6" name="Title 1">
              <a:extLst>
                <a:ext uri="{FF2B5EF4-FFF2-40B4-BE49-F238E27FC236}">
                  <a16:creationId xmlns:a16="http://schemas.microsoft.com/office/drawing/2014/main" id="{9DB7E58E-DA3E-4D9F-B011-43702F80DB80}"/>
                </a:ext>
              </a:extLst>
            </p:cNvPr>
            <p:cNvSpPr txBox="1">
              <a:spLocks/>
            </p:cNvSpPr>
            <p:nvPr/>
          </p:nvSpPr>
          <p:spPr>
            <a:xfrm>
              <a:off x="303763" y="556147"/>
              <a:ext cx="6624646" cy="860836"/>
            </a:xfrm>
            <a:prstGeom prst="rect">
              <a:avLst/>
            </a:prstGeom>
            <a:grpFill/>
            <a:ln>
              <a:solidFill>
                <a:schemeClr val="accent5">
                  <a:lumMod val="75000"/>
                </a:schemeClr>
              </a:solidFill>
            </a:ln>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chemeClr val="bg1"/>
                  </a:solidFill>
                  <a:cs typeface="Arial"/>
                </a:rPr>
                <a:t>Optional Slide:</a:t>
              </a:r>
            </a:p>
            <a:p>
              <a:r>
                <a:rPr lang="en-US" sz="5400" b="1" dirty="0">
                  <a:solidFill>
                    <a:schemeClr val="bg1"/>
                  </a:solidFill>
                  <a:cs typeface="Arial"/>
                </a:rPr>
                <a:t>Impact of Messaging and Tools</a:t>
              </a:r>
              <a:endParaRPr lang="en-US" dirty="0">
                <a:solidFill>
                  <a:schemeClr val="bg1"/>
                </a:solidFill>
              </a:endParaRPr>
            </a:p>
          </p:txBody>
        </p:sp>
      </p:grpSp>
    </p:spTree>
    <p:extLst>
      <p:ext uri="{BB962C8B-B14F-4D97-AF65-F5344CB8AC3E}">
        <p14:creationId xmlns:p14="http://schemas.microsoft.com/office/powerpoint/2010/main" val="3847951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logo&#10;&#10;Description generated with very high confidence">
            <a:extLst>
              <a:ext uri="{FF2B5EF4-FFF2-40B4-BE49-F238E27FC236}">
                <a16:creationId xmlns:a16="http://schemas.microsoft.com/office/drawing/2014/main" id="{364D6777-1589-40F1-BCBA-69629208A3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27" t="21515" r="51970" b="23714"/>
          <a:stretch/>
        </p:blipFill>
        <p:spPr>
          <a:xfrm>
            <a:off x="8361218" y="6063272"/>
            <a:ext cx="629986" cy="735339"/>
          </a:xfrm>
          <a:prstGeom prst="rect">
            <a:avLst/>
          </a:prstGeom>
        </p:spPr>
      </p:pic>
      <p:sp>
        <p:nvSpPr>
          <p:cNvPr id="8" name="Rectangle 7">
            <a:extLst>
              <a:ext uri="{FF2B5EF4-FFF2-40B4-BE49-F238E27FC236}">
                <a16:creationId xmlns:a16="http://schemas.microsoft.com/office/drawing/2014/main" id="{F8DB42C7-41C0-4C4E-97E9-A188C644C395}"/>
              </a:ext>
            </a:extLst>
          </p:cNvPr>
          <p:cNvSpPr/>
          <p:nvPr/>
        </p:nvSpPr>
        <p:spPr>
          <a:xfrm>
            <a:off x="-7405" y="156804"/>
            <a:ext cx="8368623" cy="1143000"/>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01362-F22D-4660-A69F-ED814DA47122}"/>
              </a:ext>
            </a:extLst>
          </p:cNvPr>
          <p:cNvSpPr>
            <a:spLocks noGrp="1"/>
          </p:cNvSpPr>
          <p:nvPr>
            <p:ph type="title"/>
          </p:nvPr>
        </p:nvSpPr>
        <p:spPr>
          <a:xfrm>
            <a:off x="405190" y="243026"/>
            <a:ext cx="7752401" cy="970555"/>
          </a:xfrm>
        </p:spPr>
        <p:txBody>
          <a:bodyPr>
            <a:normAutofit fontScale="90000"/>
          </a:bodyPr>
          <a:lstStyle/>
          <a:p>
            <a:r>
              <a:rPr lang="en-US" b="1">
                <a:solidFill>
                  <a:schemeClr val="bg1"/>
                </a:solidFill>
                <a:cs typeface="Calibri"/>
              </a:rPr>
              <a:t>The Impact of Messaging and Tools</a:t>
            </a:r>
            <a:endParaRPr lang="en-US" sz="3000">
              <a:solidFill>
                <a:schemeClr val="bg1"/>
              </a:solidFill>
            </a:endParaRPr>
          </a:p>
        </p:txBody>
      </p:sp>
      <p:pic>
        <p:nvPicPr>
          <p:cNvPr id="4" name="Picture 2">
            <a:hlinkClick r:id="" action="ppaction://media"/>
            <a:extLst>
              <a:ext uri="{FF2B5EF4-FFF2-40B4-BE49-F238E27FC236}">
                <a16:creationId xmlns:a16="http://schemas.microsoft.com/office/drawing/2014/main" id="{2EC9C0FD-CF4B-472D-B30B-1A96189D390D}"/>
              </a:ext>
            </a:extLst>
          </p:cNvPr>
          <p:cNvPicPr>
            <a:picLocks noRot="1" noChangeAspect="1"/>
          </p:cNvPicPr>
          <p:nvPr>
            <a:videoFile r:link="rId1"/>
          </p:nvPr>
        </p:nvPicPr>
        <p:blipFill>
          <a:blip r:embed="rId5"/>
          <a:stretch>
            <a:fillRect/>
          </a:stretch>
        </p:blipFill>
        <p:spPr>
          <a:xfrm>
            <a:off x="520140" y="1452429"/>
            <a:ext cx="7994249" cy="4487734"/>
          </a:xfrm>
          <a:prstGeom prst="rect">
            <a:avLst/>
          </a:prstGeom>
        </p:spPr>
      </p:pic>
    </p:spTree>
    <p:extLst>
      <p:ext uri="{BB962C8B-B14F-4D97-AF65-F5344CB8AC3E}">
        <p14:creationId xmlns:p14="http://schemas.microsoft.com/office/powerpoint/2010/main" val="2555273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ED5C0D-A01D-CD4A-8FFF-6CFD08B0DA20}"/>
              </a:ext>
            </a:extLst>
          </p:cNvPr>
          <p:cNvSpPr/>
          <p:nvPr/>
        </p:nvSpPr>
        <p:spPr>
          <a:xfrm rot="10800000" flipV="1">
            <a:off x="202220" y="631823"/>
            <a:ext cx="8616461" cy="5495192"/>
          </a:xfrm>
          <a:prstGeom prst="rect">
            <a:avLst/>
          </a:prstGeom>
          <a:solidFill>
            <a:srgbClr val="ECA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D651EE-2C94-3844-BFFF-422787A5BB7B}"/>
              </a:ext>
            </a:extLst>
          </p:cNvPr>
          <p:cNvSpPr>
            <a:spLocks noGrp="1"/>
          </p:cNvSpPr>
          <p:nvPr>
            <p:ph idx="1"/>
          </p:nvPr>
        </p:nvSpPr>
        <p:spPr>
          <a:xfrm>
            <a:off x="691296" y="1273661"/>
            <a:ext cx="7819658" cy="4952516"/>
          </a:xfrm>
        </p:spPr>
        <p:txBody>
          <a:bodyPr vert="horz" lIns="91440" tIns="45720" rIns="91440" bIns="45720" rtlCol="0" anchor="t">
            <a:normAutofit fontScale="70000" lnSpcReduction="20000"/>
          </a:bodyPr>
          <a:lstStyle/>
          <a:p>
            <a:pPr marL="0" indent="0">
              <a:lnSpc>
                <a:spcPct val="110000"/>
              </a:lnSpc>
              <a:buNone/>
            </a:pPr>
            <a:r>
              <a:rPr lang="en-US" sz="4600" b="0" i="0">
                <a:solidFill>
                  <a:srgbClr val="000000"/>
                </a:solidFill>
                <a:effectLst/>
                <a:latin typeface="Calibri" panose="020F0502020204030204" pitchFamily="34" charset="0"/>
              </a:rPr>
              <a:t>To be honest, true honesty, this talk, read and sing is what got me to go and focus on these … with my kids. Because I'm the youngest out of four sisters. All my sisters have kids. They're all older, but they never taught me that you have to talk to your kids. You have to sing, read to them at a young age.</a:t>
            </a:r>
          </a:p>
          <a:p>
            <a:pPr marL="0" indent="0">
              <a:lnSpc>
                <a:spcPct val="110000"/>
              </a:lnSpc>
              <a:buNone/>
            </a:pPr>
            <a:endParaRPr lang="en-US" sz="4000" b="0" i="0">
              <a:solidFill>
                <a:srgbClr val="000000"/>
              </a:solidFill>
              <a:effectLst/>
              <a:latin typeface="Calibri" panose="020F0502020204030204" pitchFamily="34" charset="0"/>
            </a:endParaRPr>
          </a:p>
          <a:p>
            <a:pPr marL="0" indent="0">
              <a:lnSpc>
                <a:spcPct val="110000"/>
              </a:lnSpc>
              <a:buNone/>
            </a:pPr>
            <a:r>
              <a:rPr lang="en-US" sz="4000">
                <a:solidFill>
                  <a:srgbClr val="000000"/>
                </a:solidFill>
                <a:latin typeface="Calibri" panose="020F0502020204030204" pitchFamily="34" charset="0"/>
              </a:rPr>
              <a:t>-Parent, about Talking is Teaching</a:t>
            </a:r>
            <a:endParaRPr lang="en-US" sz="8800">
              <a:solidFill>
                <a:schemeClr val="bg1"/>
              </a:solidFill>
              <a:latin typeface="TRS Hand F Regular" panose="02000000000000000000" pitchFamily="50" charset="0"/>
            </a:endParaRPr>
          </a:p>
        </p:txBody>
      </p:sp>
      <p:pic>
        <p:nvPicPr>
          <p:cNvPr id="10" name="Graphic 9" descr="Open quotation mark with solid fill">
            <a:extLst>
              <a:ext uri="{FF2B5EF4-FFF2-40B4-BE49-F238E27FC236}">
                <a16:creationId xmlns:a16="http://schemas.microsoft.com/office/drawing/2014/main" id="{F67848CF-D256-0EEB-CC6C-B86FDB1C21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2328" y="520085"/>
            <a:ext cx="1151793" cy="1151793"/>
          </a:xfrm>
          <a:prstGeom prst="rect">
            <a:avLst/>
          </a:prstGeom>
        </p:spPr>
      </p:pic>
      <p:pic>
        <p:nvPicPr>
          <p:cNvPr id="13" name="Graphic 12" descr="Open quotation mark with solid fill">
            <a:extLst>
              <a:ext uri="{FF2B5EF4-FFF2-40B4-BE49-F238E27FC236}">
                <a16:creationId xmlns:a16="http://schemas.microsoft.com/office/drawing/2014/main" id="{8A8415A5-7DF4-6614-8175-F6EA082E5E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8178311" y="4205652"/>
            <a:ext cx="1052147" cy="1052147"/>
          </a:xfrm>
          <a:prstGeom prst="rect">
            <a:avLst/>
          </a:prstGeom>
        </p:spPr>
      </p:pic>
    </p:spTree>
    <p:extLst>
      <p:ext uri="{BB962C8B-B14F-4D97-AF65-F5344CB8AC3E}">
        <p14:creationId xmlns:p14="http://schemas.microsoft.com/office/powerpoint/2010/main" val="39603974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04D0B2-CE3E-4D55-8097-A49BAC52A770}"/>
              </a:ext>
            </a:extLst>
          </p:cNvPr>
          <p:cNvGrpSpPr/>
          <p:nvPr/>
        </p:nvGrpSpPr>
        <p:grpSpPr>
          <a:xfrm>
            <a:off x="0" y="2049620"/>
            <a:ext cx="8570667" cy="2758758"/>
            <a:chOff x="-18067" y="418491"/>
            <a:chExt cx="7268308" cy="1294072"/>
          </a:xfrm>
          <a:solidFill>
            <a:schemeClr val="accent5">
              <a:lumMod val="75000"/>
            </a:schemeClr>
          </a:solidFill>
        </p:grpSpPr>
        <p:sp>
          <p:nvSpPr>
            <p:cNvPr id="5" name="Rectangle 4">
              <a:extLst>
                <a:ext uri="{FF2B5EF4-FFF2-40B4-BE49-F238E27FC236}">
                  <a16:creationId xmlns:a16="http://schemas.microsoft.com/office/drawing/2014/main" id="{0F80B0C4-2CA9-4730-8A86-BE932D948F28}"/>
                </a:ext>
              </a:extLst>
            </p:cNvPr>
            <p:cNvSpPr/>
            <p:nvPr/>
          </p:nvSpPr>
          <p:spPr>
            <a:xfrm rot="10800000" flipV="1">
              <a:off x="-18067" y="418491"/>
              <a:ext cx="7268308" cy="1294072"/>
            </a:xfrm>
            <a:prstGeom prst="rect">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sp>
          <p:nvSpPr>
            <p:cNvPr id="6" name="Title 1">
              <a:extLst>
                <a:ext uri="{FF2B5EF4-FFF2-40B4-BE49-F238E27FC236}">
                  <a16:creationId xmlns:a16="http://schemas.microsoft.com/office/drawing/2014/main" id="{9DB7E58E-DA3E-4D9F-B011-43702F80DB80}"/>
                </a:ext>
              </a:extLst>
            </p:cNvPr>
            <p:cNvSpPr txBox="1">
              <a:spLocks/>
            </p:cNvSpPr>
            <p:nvPr/>
          </p:nvSpPr>
          <p:spPr>
            <a:xfrm>
              <a:off x="303763" y="697080"/>
              <a:ext cx="6624646" cy="860836"/>
            </a:xfrm>
            <a:prstGeom prst="rect">
              <a:avLst/>
            </a:prstGeom>
            <a:grpFill/>
            <a:ln>
              <a:solidFill>
                <a:schemeClr val="accent5">
                  <a:lumMod val="75000"/>
                </a:schemeClr>
              </a:solidFill>
            </a:ln>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chemeClr val="bg1"/>
                  </a:solidFill>
                  <a:cs typeface="Arial"/>
                </a:rPr>
                <a:t>Optional Slide:</a:t>
              </a:r>
            </a:p>
            <a:p>
              <a:r>
                <a:rPr lang="en-US" sz="5400" b="1" dirty="0">
                  <a:solidFill>
                    <a:schemeClr val="bg1"/>
                  </a:solidFill>
                  <a:cs typeface="Arial"/>
                </a:rPr>
                <a:t>Activities</a:t>
              </a:r>
              <a:endParaRPr lang="en-US" sz="5400" dirty="0">
                <a:solidFill>
                  <a:schemeClr val="bg1"/>
                </a:solidFill>
                <a:cs typeface="Calibri"/>
              </a:endParaRPr>
            </a:p>
          </p:txBody>
        </p:sp>
      </p:grpSp>
    </p:spTree>
    <p:extLst>
      <p:ext uri="{BB962C8B-B14F-4D97-AF65-F5344CB8AC3E}">
        <p14:creationId xmlns:p14="http://schemas.microsoft.com/office/powerpoint/2010/main" val="30893420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CECFF0-6DF0-4086-A045-7D5093D8570B}"/>
              </a:ext>
            </a:extLst>
          </p:cNvPr>
          <p:cNvSpPr>
            <a:spLocks noGrp="1"/>
          </p:cNvSpPr>
          <p:nvPr>
            <p:ph idx="1"/>
          </p:nvPr>
        </p:nvSpPr>
        <p:spPr>
          <a:xfrm>
            <a:off x="457200" y="1632986"/>
            <a:ext cx="8229600" cy="4282232"/>
          </a:xfrm>
        </p:spPr>
        <p:txBody>
          <a:bodyPr vert="horz" lIns="91440" tIns="45720" rIns="91440" bIns="45720" rtlCol="0" anchor="t">
            <a:normAutofit/>
          </a:bodyPr>
          <a:lstStyle/>
          <a:p>
            <a:r>
              <a:rPr lang="en-US" dirty="0"/>
              <a:t>Pull a slip of paper from the hat</a:t>
            </a:r>
          </a:p>
          <a:p>
            <a:r>
              <a:rPr lang="en-US" dirty="0">
                <a:cs typeface="Calibri"/>
              </a:rPr>
              <a:t>Without speaking, and humming only, find your partners</a:t>
            </a:r>
          </a:p>
          <a:p>
            <a:r>
              <a:rPr lang="en-US" dirty="0">
                <a:cs typeface="Calibri"/>
              </a:rPr>
              <a:t>In your small group, share out why this work is important to you. Why are you here today?</a:t>
            </a:r>
          </a:p>
        </p:txBody>
      </p:sp>
      <p:pic>
        <p:nvPicPr>
          <p:cNvPr id="7" name="Picture 6" descr="A close up of a logo&#10;&#10;Description generated with very high confidence">
            <a:extLst>
              <a:ext uri="{FF2B5EF4-FFF2-40B4-BE49-F238E27FC236}">
                <a16:creationId xmlns:a16="http://schemas.microsoft.com/office/drawing/2014/main" id="{2A762BD8-6520-4896-BB98-E4E7664D35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153400" y="5818781"/>
            <a:ext cx="837804" cy="979830"/>
          </a:xfrm>
          <a:prstGeom prst="rect">
            <a:avLst/>
          </a:prstGeom>
        </p:spPr>
      </p:pic>
      <p:pic>
        <p:nvPicPr>
          <p:cNvPr id="8" name="Picture 8" descr="A picture containing vector graphics, text&#10;&#10;Description generated with high confidence">
            <a:extLst>
              <a:ext uri="{FF2B5EF4-FFF2-40B4-BE49-F238E27FC236}">
                <a16:creationId xmlns:a16="http://schemas.microsoft.com/office/drawing/2014/main" id="{884086D4-0185-4533-AC0E-43A35510B97E}"/>
              </a:ext>
            </a:extLst>
          </p:cNvPr>
          <p:cNvPicPr>
            <a:picLocks noChangeAspect="1"/>
          </p:cNvPicPr>
          <p:nvPr/>
        </p:nvPicPr>
        <p:blipFill>
          <a:blip r:embed="rId4"/>
          <a:stretch>
            <a:fillRect/>
          </a:stretch>
        </p:blipFill>
        <p:spPr>
          <a:xfrm>
            <a:off x="2718782" y="5047292"/>
            <a:ext cx="1341385" cy="1415665"/>
          </a:xfrm>
          <a:prstGeom prst="rect">
            <a:avLst/>
          </a:prstGeom>
        </p:spPr>
      </p:pic>
      <p:pic>
        <p:nvPicPr>
          <p:cNvPr id="10" name="Picture 8" descr="A picture containing vector graphics, text&#10;&#10;Description generated with high confidence">
            <a:extLst>
              <a:ext uri="{FF2B5EF4-FFF2-40B4-BE49-F238E27FC236}">
                <a16:creationId xmlns:a16="http://schemas.microsoft.com/office/drawing/2014/main" id="{81B3510B-874D-40FF-934C-1580C35FE578}"/>
              </a:ext>
            </a:extLst>
          </p:cNvPr>
          <p:cNvPicPr>
            <a:picLocks noChangeAspect="1"/>
          </p:cNvPicPr>
          <p:nvPr/>
        </p:nvPicPr>
        <p:blipFill>
          <a:blip r:embed="rId4"/>
          <a:stretch>
            <a:fillRect/>
          </a:stretch>
        </p:blipFill>
        <p:spPr>
          <a:xfrm>
            <a:off x="742162" y="5011615"/>
            <a:ext cx="1377060" cy="1451340"/>
          </a:xfrm>
          <a:prstGeom prst="rect">
            <a:avLst/>
          </a:prstGeom>
        </p:spPr>
      </p:pic>
      <p:pic>
        <p:nvPicPr>
          <p:cNvPr id="11" name="Picture 8" descr="A picture containing vector graphics, text&#10;&#10;Description generated with high confidence">
            <a:extLst>
              <a:ext uri="{FF2B5EF4-FFF2-40B4-BE49-F238E27FC236}">
                <a16:creationId xmlns:a16="http://schemas.microsoft.com/office/drawing/2014/main" id="{A77BE446-639E-425D-952F-4ADF4DAB73C9}"/>
              </a:ext>
            </a:extLst>
          </p:cNvPr>
          <p:cNvPicPr>
            <a:picLocks noChangeAspect="1"/>
          </p:cNvPicPr>
          <p:nvPr/>
        </p:nvPicPr>
        <p:blipFill>
          <a:blip r:embed="rId4"/>
          <a:stretch>
            <a:fillRect/>
          </a:stretch>
        </p:blipFill>
        <p:spPr>
          <a:xfrm>
            <a:off x="4659725" y="5047292"/>
            <a:ext cx="1341385" cy="1415665"/>
          </a:xfrm>
          <a:prstGeom prst="rect">
            <a:avLst/>
          </a:prstGeom>
        </p:spPr>
      </p:pic>
      <p:sp>
        <p:nvSpPr>
          <p:cNvPr id="15" name="Rectangle 14">
            <a:extLst>
              <a:ext uri="{FF2B5EF4-FFF2-40B4-BE49-F238E27FC236}">
                <a16:creationId xmlns:a16="http://schemas.microsoft.com/office/drawing/2014/main" id="{6E988170-23F9-4AA5-8DDC-757F25431492}"/>
              </a:ext>
            </a:extLst>
          </p:cNvPr>
          <p:cNvSpPr/>
          <p:nvPr/>
        </p:nvSpPr>
        <p:spPr>
          <a:xfrm>
            <a:off x="6973" y="228691"/>
            <a:ext cx="9137027" cy="1071113"/>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46CAA694-6B75-4086-B319-F140CB13439B}"/>
              </a:ext>
            </a:extLst>
          </p:cNvPr>
          <p:cNvSpPr>
            <a:spLocks noGrp="1"/>
          </p:cNvSpPr>
          <p:nvPr>
            <p:ph type="title"/>
          </p:nvPr>
        </p:nvSpPr>
        <p:spPr>
          <a:xfrm>
            <a:off x="628650" y="267161"/>
            <a:ext cx="7886700" cy="994172"/>
          </a:xfrm>
        </p:spPr>
        <p:txBody>
          <a:bodyPr/>
          <a:lstStyle/>
          <a:p>
            <a:r>
              <a:rPr lang="en-US" b="1" dirty="0">
                <a:solidFill>
                  <a:schemeClr val="bg1"/>
                </a:solidFill>
                <a:latin typeface="+mn-lt"/>
              </a:rPr>
              <a:t>Welcome Activity!</a:t>
            </a:r>
            <a:endParaRPr lang="en-US" dirty="0">
              <a:solidFill>
                <a:schemeClr val="bg1"/>
              </a:solidFill>
            </a:endParaRPr>
          </a:p>
        </p:txBody>
      </p:sp>
    </p:spTree>
    <p:extLst>
      <p:ext uri="{BB962C8B-B14F-4D97-AF65-F5344CB8AC3E}">
        <p14:creationId xmlns:p14="http://schemas.microsoft.com/office/powerpoint/2010/main" val="39122653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F8634-3D8C-42E9-A08C-313C3AA840A3}"/>
              </a:ext>
            </a:extLst>
          </p:cNvPr>
          <p:cNvSpPr>
            <a:spLocks noGrp="1"/>
          </p:cNvSpPr>
          <p:nvPr>
            <p:ph type="title"/>
          </p:nvPr>
        </p:nvSpPr>
        <p:spPr>
          <a:xfrm>
            <a:off x="457200" y="1468"/>
            <a:ext cx="8229600" cy="1143000"/>
          </a:xfrm>
        </p:spPr>
        <p:txBody>
          <a:bodyPr/>
          <a:lstStyle/>
          <a:p>
            <a:r>
              <a:rPr lang="en-US" b="1" dirty="0">
                <a:cs typeface="Calibri"/>
              </a:rPr>
              <a:t>Activity time!</a:t>
            </a:r>
          </a:p>
        </p:txBody>
      </p:sp>
      <p:sp>
        <p:nvSpPr>
          <p:cNvPr id="3" name="Content Placeholder 2">
            <a:extLst>
              <a:ext uri="{FF2B5EF4-FFF2-40B4-BE49-F238E27FC236}">
                <a16:creationId xmlns:a16="http://schemas.microsoft.com/office/drawing/2014/main" id="{76CECFF0-6DF0-4086-A045-7D5093D8570B}"/>
              </a:ext>
            </a:extLst>
          </p:cNvPr>
          <p:cNvSpPr>
            <a:spLocks noGrp="1"/>
          </p:cNvSpPr>
          <p:nvPr>
            <p:ph idx="1"/>
          </p:nvPr>
        </p:nvSpPr>
        <p:spPr>
          <a:xfrm>
            <a:off x="457200" y="1371691"/>
            <a:ext cx="8229600" cy="4525963"/>
          </a:xfrm>
        </p:spPr>
        <p:txBody>
          <a:bodyPr vert="horz" lIns="91440" tIns="45720" rIns="91440" bIns="45720" rtlCol="0" anchor="t">
            <a:normAutofit/>
          </a:bodyPr>
          <a:lstStyle/>
          <a:p>
            <a:r>
              <a:rPr lang="en-US" dirty="0">
                <a:cs typeface="Calibri"/>
              </a:rPr>
              <a:t>Take a post-it from your table and write the first three words that come to mind when you think about the community you serve </a:t>
            </a:r>
            <a:endParaRPr lang="en-US" dirty="0"/>
          </a:p>
          <a:p>
            <a:r>
              <a:rPr lang="en-US" dirty="0">
                <a:cs typeface="Calibri"/>
              </a:rPr>
              <a:t>Share out</a:t>
            </a:r>
          </a:p>
          <a:p>
            <a:r>
              <a:rPr lang="en-US" dirty="0">
                <a:cs typeface="Calibri"/>
              </a:rPr>
              <a:t>Commonalities? Differences? </a:t>
            </a:r>
          </a:p>
          <a:p>
            <a:r>
              <a:rPr lang="en-US" dirty="0">
                <a:cs typeface="Calibri"/>
              </a:rPr>
              <a:t>What sticks out the most? Why?</a:t>
            </a:r>
          </a:p>
        </p:txBody>
      </p:sp>
      <p:pic>
        <p:nvPicPr>
          <p:cNvPr id="7" name="Picture 6" descr="A close up of a logo&#10;&#10;Description generated with very high confidence">
            <a:extLst>
              <a:ext uri="{FF2B5EF4-FFF2-40B4-BE49-F238E27FC236}">
                <a16:creationId xmlns:a16="http://schemas.microsoft.com/office/drawing/2014/main" id="{2A762BD8-6520-4896-BB98-E4E7664D35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153400" y="5818781"/>
            <a:ext cx="837804" cy="979830"/>
          </a:xfrm>
          <a:prstGeom prst="rect">
            <a:avLst/>
          </a:prstGeom>
        </p:spPr>
      </p:pic>
      <p:pic>
        <p:nvPicPr>
          <p:cNvPr id="8" name="Picture 8" descr="A picture containing vector graphics, text&#10;&#10;Description generated with high confidence">
            <a:extLst>
              <a:ext uri="{FF2B5EF4-FFF2-40B4-BE49-F238E27FC236}">
                <a16:creationId xmlns:a16="http://schemas.microsoft.com/office/drawing/2014/main" id="{884086D4-0185-4533-AC0E-43A35510B97E}"/>
              </a:ext>
            </a:extLst>
          </p:cNvPr>
          <p:cNvPicPr>
            <a:picLocks noChangeAspect="1"/>
          </p:cNvPicPr>
          <p:nvPr/>
        </p:nvPicPr>
        <p:blipFill>
          <a:blip r:embed="rId4"/>
          <a:stretch>
            <a:fillRect/>
          </a:stretch>
        </p:blipFill>
        <p:spPr>
          <a:xfrm>
            <a:off x="2492315" y="4751382"/>
            <a:ext cx="1621767" cy="1711573"/>
          </a:xfrm>
          <a:prstGeom prst="rect">
            <a:avLst/>
          </a:prstGeom>
        </p:spPr>
      </p:pic>
      <p:pic>
        <p:nvPicPr>
          <p:cNvPr id="10" name="Picture 8" descr="A picture containing vector graphics, text&#10;&#10;Description generated with high confidence">
            <a:extLst>
              <a:ext uri="{FF2B5EF4-FFF2-40B4-BE49-F238E27FC236}">
                <a16:creationId xmlns:a16="http://schemas.microsoft.com/office/drawing/2014/main" id="{81B3510B-874D-40FF-934C-1580C35FE578}"/>
              </a:ext>
            </a:extLst>
          </p:cNvPr>
          <p:cNvPicPr>
            <a:picLocks noChangeAspect="1"/>
          </p:cNvPicPr>
          <p:nvPr/>
        </p:nvPicPr>
        <p:blipFill>
          <a:blip r:embed="rId4"/>
          <a:stretch>
            <a:fillRect/>
          </a:stretch>
        </p:blipFill>
        <p:spPr>
          <a:xfrm>
            <a:off x="454323" y="4792201"/>
            <a:ext cx="1664899" cy="1754705"/>
          </a:xfrm>
          <a:prstGeom prst="rect">
            <a:avLst/>
          </a:prstGeom>
        </p:spPr>
      </p:pic>
      <p:pic>
        <p:nvPicPr>
          <p:cNvPr id="11" name="Picture 8" descr="A picture containing vector graphics, text&#10;&#10;Description generated with high confidence">
            <a:extLst>
              <a:ext uri="{FF2B5EF4-FFF2-40B4-BE49-F238E27FC236}">
                <a16:creationId xmlns:a16="http://schemas.microsoft.com/office/drawing/2014/main" id="{A77BE446-639E-425D-952F-4ADF4DAB73C9}"/>
              </a:ext>
            </a:extLst>
          </p:cNvPr>
          <p:cNvPicPr>
            <a:picLocks noChangeAspect="1"/>
          </p:cNvPicPr>
          <p:nvPr/>
        </p:nvPicPr>
        <p:blipFill>
          <a:blip r:embed="rId4"/>
          <a:stretch>
            <a:fillRect/>
          </a:stretch>
        </p:blipFill>
        <p:spPr>
          <a:xfrm>
            <a:off x="4379343" y="4751384"/>
            <a:ext cx="1621767" cy="1711573"/>
          </a:xfrm>
          <a:prstGeom prst="rect">
            <a:avLst/>
          </a:prstGeom>
        </p:spPr>
      </p:pic>
      <p:sp>
        <p:nvSpPr>
          <p:cNvPr id="9" name="Rectangle 8">
            <a:extLst>
              <a:ext uri="{FF2B5EF4-FFF2-40B4-BE49-F238E27FC236}">
                <a16:creationId xmlns:a16="http://schemas.microsoft.com/office/drawing/2014/main" id="{DA6CDE2E-414F-46AC-BE58-44339CDD3ED7}"/>
              </a:ext>
            </a:extLst>
          </p:cNvPr>
          <p:cNvSpPr/>
          <p:nvPr/>
        </p:nvSpPr>
        <p:spPr>
          <a:xfrm>
            <a:off x="6973" y="228691"/>
            <a:ext cx="9137027" cy="1071113"/>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791D9D41-D672-4C83-841A-1504386DC34E}"/>
              </a:ext>
            </a:extLst>
          </p:cNvPr>
          <p:cNvSpPr txBox="1">
            <a:spLocks/>
          </p:cNvSpPr>
          <p:nvPr/>
        </p:nvSpPr>
        <p:spPr>
          <a:xfrm>
            <a:off x="454323" y="267161"/>
            <a:ext cx="8061027" cy="99417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mn-lt"/>
              </a:rPr>
              <a:t>Activity Time!</a:t>
            </a:r>
            <a:endParaRPr lang="en-US" dirty="0">
              <a:solidFill>
                <a:schemeClr val="bg1"/>
              </a:solidFill>
            </a:endParaRPr>
          </a:p>
        </p:txBody>
      </p:sp>
    </p:spTree>
    <p:extLst>
      <p:ext uri="{BB962C8B-B14F-4D97-AF65-F5344CB8AC3E}">
        <p14:creationId xmlns:p14="http://schemas.microsoft.com/office/powerpoint/2010/main" val="3548334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8C1724-851E-441F-96F5-20EA7DD8595D}"/>
              </a:ext>
            </a:extLst>
          </p:cNvPr>
          <p:cNvSpPr>
            <a:spLocks noGrp="1"/>
          </p:cNvSpPr>
          <p:nvPr>
            <p:ph idx="1"/>
          </p:nvPr>
        </p:nvSpPr>
        <p:spPr/>
        <p:txBody>
          <a:bodyPr vert="horz" lIns="91440" tIns="45720" rIns="91440" bIns="45720" rtlCol="0" anchor="t">
            <a:normAutofit/>
          </a:bodyPr>
          <a:lstStyle/>
          <a:p>
            <a:r>
              <a:rPr lang="en-US" dirty="0">
                <a:cs typeface="Calibri"/>
              </a:rPr>
              <a:t>Think of one thing (it can be anything!) that you know REALLY well </a:t>
            </a:r>
          </a:p>
          <a:p>
            <a:pPr lvl="1"/>
            <a:r>
              <a:rPr lang="en-US" dirty="0">
                <a:cs typeface="Calibri"/>
              </a:rPr>
              <a:t>Can be work related, a talent you have, something you're passionate about, anything!</a:t>
            </a:r>
          </a:p>
          <a:p>
            <a:r>
              <a:rPr lang="en-US" dirty="0">
                <a:cs typeface="Calibri"/>
              </a:rPr>
              <a:t>Find a partner</a:t>
            </a:r>
          </a:p>
          <a:p>
            <a:r>
              <a:rPr lang="en-US" dirty="0">
                <a:cs typeface="Calibri"/>
              </a:rPr>
              <a:t>Start to teach them your thing</a:t>
            </a:r>
          </a:p>
          <a:p>
            <a:r>
              <a:rPr lang="en-US" dirty="0">
                <a:cs typeface="Calibri"/>
              </a:rPr>
              <a:t>Share out</a:t>
            </a:r>
          </a:p>
        </p:txBody>
      </p:sp>
      <p:pic>
        <p:nvPicPr>
          <p:cNvPr id="5" name="Picture 4" descr="A picture containing vector graphics, text&#10;&#10;Description generated with high confidence">
            <a:extLst>
              <a:ext uri="{FF2B5EF4-FFF2-40B4-BE49-F238E27FC236}">
                <a16:creationId xmlns:a16="http://schemas.microsoft.com/office/drawing/2014/main" id="{1B1AF6D6-DC88-4074-AA0D-04DB7F8886CA}"/>
              </a:ext>
            </a:extLst>
          </p:cNvPr>
          <p:cNvPicPr>
            <a:picLocks noChangeAspect="1"/>
          </p:cNvPicPr>
          <p:nvPr/>
        </p:nvPicPr>
        <p:blipFill>
          <a:blip r:embed="rId3"/>
          <a:stretch>
            <a:fillRect/>
          </a:stretch>
        </p:blipFill>
        <p:spPr>
          <a:xfrm>
            <a:off x="3195846" y="4752559"/>
            <a:ext cx="2743200" cy="1950779"/>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id="{C0AED277-8F1B-4300-8804-3BFA8B21F6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27" t="21515" r="51970" b="23714"/>
          <a:stretch/>
        </p:blipFill>
        <p:spPr>
          <a:xfrm>
            <a:off x="8153400" y="5818781"/>
            <a:ext cx="837804" cy="979830"/>
          </a:xfrm>
          <a:prstGeom prst="rect">
            <a:avLst/>
          </a:prstGeom>
        </p:spPr>
      </p:pic>
      <p:sp>
        <p:nvSpPr>
          <p:cNvPr id="10" name="Rectangle 9">
            <a:extLst>
              <a:ext uri="{FF2B5EF4-FFF2-40B4-BE49-F238E27FC236}">
                <a16:creationId xmlns:a16="http://schemas.microsoft.com/office/drawing/2014/main" id="{506E0F30-1AE5-4322-AED7-F0A32D7B1935}"/>
              </a:ext>
            </a:extLst>
          </p:cNvPr>
          <p:cNvSpPr/>
          <p:nvPr/>
        </p:nvSpPr>
        <p:spPr>
          <a:xfrm>
            <a:off x="6973" y="228691"/>
            <a:ext cx="9137027" cy="1071113"/>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4F81B27F-8ECA-4F0E-B048-1AFAFE132EA3}"/>
              </a:ext>
            </a:extLst>
          </p:cNvPr>
          <p:cNvSpPr txBox="1">
            <a:spLocks/>
          </p:cNvSpPr>
          <p:nvPr/>
        </p:nvSpPr>
        <p:spPr>
          <a:xfrm>
            <a:off x="454323" y="267161"/>
            <a:ext cx="8061027" cy="99417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mn-lt"/>
              </a:rPr>
              <a:t>What Are Your Teachable Skills?</a:t>
            </a:r>
            <a:endParaRPr lang="en-US" dirty="0">
              <a:solidFill>
                <a:schemeClr val="bg1"/>
              </a:solidFill>
            </a:endParaRPr>
          </a:p>
        </p:txBody>
      </p:sp>
    </p:spTree>
    <p:extLst>
      <p:ext uri="{BB962C8B-B14F-4D97-AF65-F5344CB8AC3E}">
        <p14:creationId xmlns:p14="http://schemas.microsoft.com/office/powerpoint/2010/main" val="38293327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D9BB8B-5616-4195-9E7B-510EA3216D9D}"/>
              </a:ext>
            </a:extLst>
          </p:cNvPr>
          <p:cNvSpPr/>
          <p:nvPr/>
        </p:nvSpPr>
        <p:spPr>
          <a:xfrm>
            <a:off x="6973" y="228691"/>
            <a:ext cx="9137027" cy="1071113"/>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2CCFE37-6D22-4C05-8B4D-C76BC3FBCC69}"/>
              </a:ext>
            </a:extLst>
          </p:cNvPr>
          <p:cNvSpPr>
            <a:spLocks noGrp="1"/>
          </p:cNvSpPr>
          <p:nvPr>
            <p:ph idx="1"/>
          </p:nvPr>
        </p:nvSpPr>
        <p:spPr>
          <a:xfrm>
            <a:off x="457200" y="1828806"/>
            <a:ext cx="8229600" cy="4525963"/>
          </a:xfrm>
        </p:spPr>
        <p:txBody>
          <a:bodyPr/>
          <a:lstStyle/>
          <a:p>
            <a:r>
              <a:rPr lang="en-US" dirty="0"/>
              <a:t>Around the room you will see 3 pieces of chart paper labeled Knowledge, Skills, and Disposition</a:t>
            </a:r>
          </a:p>
          <a:p>
            <a:r>
              <a:rPr lang="en-US" dirty="0"/>
              <a:t>As a group, add different items under each category that you need to be a successful facilitator of family engagement</a:t>
            </a:r>
          </a:p>
        </p:txBody>
      </p:sp>
      <p:sp>
        <p:nvSpPr>
          <p:cNvPr id="7" name="Title 1">
            <a:extLst>
              <a:ext uri="{FF2B5EF4-FFF2-40B4-BE49-F238E27FC236}">
                <a16:creationId xmlns:a16="http://schemas.microsoft.com/office/drawing/2014/main" id="{CDC08D5E-4C92-4DB2-A6AE-A8759F0A1465}"/>
              </a:ext>
            </a:extLst>
          </p:cNvPr>
          <p:cNvSpPr txBox="1">
            <a:spLocks/>
          </p:cNvSpPr>
          <p:nvPr/>
        </p:nvSpPr>
        <p:spPr>
          <a:xfrm>
            <a:off x="454323" y="267161"/>
            <a:ext cx="8061027" cy="99417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mn-lt"/>
              </a:rPr>
              <a:t>Knowledge, Skills and Disposition</a:t>
            </a:r>
            <a:endParaRPr lang="en-US" dirty="0">
              <a:solidFill>
                <a:schemeClr val="bg1"/>
              </a:solidFill>
            </a:endParaRPr>
          </a:p>
        </p:txBody>
      </p:sp>
    </p:spTree>
    <p:extLst>
      <p:ext uri="{BB962C8B-B14F-4D97-AF65-F5344CB8AC3E}">
        <p14:creationId xmlns:p14="http://schemas.microsoft.com/office/powerpoint/2010/main" val="31775863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13678-8C72-4DFF-9F7C-81F1C1C94B35}"/>
              </a:ext>
            </a:extLst>
          </p:cNvPr>
          <p:cNvSpPr>
            <a:spLocks noGrp="1"/>
          </p:cNvSpPr>
          <p:nvPr>
            <p:ph type="title"/>
          </p:nvPr>
        </p:nvSpPr>
        <p:spPr>
          <a:xfrm>
            <a:off x="457200" y="116487"/>
            <a:ext cx="8229600" cy="1143000"/>
          </a:xfrm>
        </p:spPr>
        <p:txBody>
          <a:bodyPr/>
          <a:lstStyle/>
          <a:p>
            <a:r>
              <a:rPr lang="en-US" b="1">
                <a:cs typeface="Calibri"/>
              </a:rPr>
              <a:t>Welcome back</a:t>
            </a:r>
          </a:p>
        </p:txBody>
      </p:sp>
      <p:sp>
        <p:nvSpPr>
          <p:cNvPr id="3" name="Content Placeholder 2">
            <a:extLst>
              <a:ext uri="{FF2B5EF4-FFF2-40B4-BE49-F238E27FC236}">
                <a16:creationId xmlns:a16="http://schemas.microsoft.com/office/drawing/2014/main" id="{BBEAD529-DE0F-45C7-9CEE-0A293015625E}"/>
              </a:ext>
            </a:extLst>
          </p:cNvPr>
          <p:cNvSpPr>
            <a:spLocks noGrp="1"/>
          </p:cNvSpPr>
          <p:nvPr>
            <p:ph idx="1"/>
          </p:nvPr>
        </p:nvSpPr>
        <p:spPr>
          <a:xfrm>
            <a:off x="457200" y="1370168"/>
            <a:ext cx="8229600" cy="4525963"/>
          </a:xfrm>
        </p:spPr>
        <p:txBody>
          <a:bodyPr vert="horz" lIns="91440" tIns="45720" rIns="91440" bIns="45720" rtlCol="0" anchor="t">
            <a:normAutofit/>
          </a:bodyPr>
          <a:lstStyle/>
          <a:p>
            <a:r>
              <a:rPr lang="en-US" dirty="0">
                <a:cs typeface="Calibri"/>
              </a:rPr>
              <a:t>In small groups, you will count to 10 with your eyes closed </a:t>
            </a:r>
          </a:p>
          <a:p>
            <a:r>
              <a:rPr lang="en-US" dirty="0">
                <a:cs typeface="Calibri"/>
              </a:rPr>
              <a:t>Each person can only say one number </a:t>
            </a:r>
          </a:p>
          <a:p>
            <a:r>
              <a:rPr lang="en-US" dirty="0">
                <a:cs typeface="Calibri"/>
              </a:rPr>
              <a:t>If two people say the same number at the same time, you have to start over</a:t>
            </a:r>
          </a:p>
        </p:txBody>
      </p:sp>
      <p:pic>
        <p:nvPicPr>
          <p:cNvPr id="7" name="Picture 6" descr="A close up of a logo&#10;&#10;Description generated with very high confidence">
            <a:extLst>
              <a:ext uri="{FF2B5EF4-FFF2-40B4-BE49-F238E27FC236}">
                <a16:creationId xmlns:a16="http://schemas.microsoft.com/office/drawing/2014/main" id="{250D7256-F578-4073-B399-32A01B9938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153400" y="5818781"/>
            <a:ext cx="837804" cy="979830"/>
          </a:xfrm>
          <a:prstGeom prst="rect">
            <a:avLst/>
          </a:prstGeom>
        </p:spPr>
      </p:pic>
      <p:pic>
        <p:nvPicPr>
          <p:cNvPr id="8" name="Picture 8" descr="A close up of a logo&#10;&#10;Description generated with high confidence">
            <a:extLst>
              <a:ext uri="{FF2B5EF4-FFF2-40B4-BE49-F238E27FC236}">
                <a16:creationId xmlns:a16="http://schemas.microsoft.com/office/drawing/2014/main" id="{C4DAB73E-4844-4873-A9E2-DF01D9FB0816}"/>
              </a:ext>
            </a:extLst>
          </p:cNvPr>
          <p:cNvPicPr>
            <a:picLocks noChangeAspect="1"/>
          </p:cNvPicPr>
          <p:nvPr/>
        </p:nvPicPr>
        <p:blipFill>
          <a:blip r:embed="rId4"/>
          <a:stretch>
            <a:fillRect/>
          </a:stretch>
        </p:blipFill>
        <p:spPr>
          <a:xfrm>
            <a:off x="1374476" y="4262605"/>
            <a:ext cx="3562709" cy="2415960"/>
          </a:xfrm>
          <a:prstGeom prst="rect">
            <a:avLst/>
          </a:prstGeom>
        </p:spPr>
      </p:pic>
      <p:sp>
        <p:nvSpPr>
          <p:cNvPr id="9" name="Rectangle 8">
            <a:extLst>
              <a:ext uri="{FF2B5EF4-FFF2-40B4-BE49-F238E27FC236}">
                <a16:creationId xmlns:a16="http://schemas.microsoft.com/office/drawing/2014/main" id="{1E4FF2A9-7FB1-44AC-828E-20EA9497B796}"/>
              </a:ext>
            </a:extLst>
          </p:cNvPr>
          <p:cNvSpPr/>
          <p:nvPr/>
        </p:nvSpPr>
        <p:spPr>
          <a:xfrm>
            <a:off x="0" y="267161"/>
            <a:ext cx="9137027" cy="1071113"/>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E0BA43CA-9EC4-4EB2-9BC8-1DF5A3351268}"/>
              </a:ext>
            </a:extLst>
          </p:cNvPr>
          <p:cNvSpPr txBox="1">
            <a:spLocks/>
          </p:cNvSpPr>
          <p:nvPr/>
        </p:nvSpPr>
        <p:spPr>
          <a:xfrm>
            <a:off x="454323" y="267161"/>
            <a:ext cx="8061027" cy="99417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mn-lt"/>
              </a:rPr>
              <a:t>Welcome Back Activity</a:t>
            </a:r>
            <a:endParaRPr lang="en-US" dirty="0">
              <a:solidFill>
                <a:schemeClr val="bg1"/>
              </a:solidFill>
            </a:endParaRPr>
          </a:p>
        </p:txBody>
      </p:sp>
    </p:spTree>
    <p:extLst>
      <p:ext uri="{BB962C8B-B14F-4D97-AF65-F5344CB8AC3E}">
        <p14:creationId xmlns:p14="http://schemas.microsoft.com/office/powerpoint/2010/main" val="1269693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C62146-7A0F-15F5-1350-21443C783FE3}"/>
              </a:ext>
            </a:extLst>
          </p:cNvPr>
          <p:cNvSpPr/>
          <p:nvPr/>
        </p:nvSpPr>
        <p:spPr>
          <a:xfrm>
            <a:off x="0" y="6094479"/>
            <a:ext cx="9144000" cy="76352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descr="A picture containing drawing&#10;&#10;Description automatically generated">
            <a:extLst>
              <a:ext uri="{FF2B5EF4-FFF2-40B4-BE49-F238E27FC236}">
                <a16:creationId xmlns:a16="http://schemas.microsoft.com/office/drawing/2014/main" id="{467D60C6-1811-4F77-A4B0-5AF2409584D7}"/>
              </a:ext>
            </a:extLst>
          </p:cNvPr>
          <p:cNvPicPr>
            <a:picLocks noChangeAspect="1"/>
          </p:cNvPicPr>
          <p:nvPr/>
        </p:nvPicPr>
        <p:blipFill>
          <a:blip r:embed="rId3"/>
          <a:stretch>
            <a:fillRect/>
          </a:stretch>
        </p:blipFill>
        <p:spPr>
          <a:xfrm>
            <a:off x="534359" y="893308"/>
            <a:ext cx="8341275" cy="3969186"/>
          </a:xfrm>
          <a:prstGeom prst="rect">
            <a:avLst/>
          </a:prstGeom>
        </p:spPr>
      </p:pic>
      <p:pic>
        <p:nvPicPr>
          <p:cNvPr id="8" name="Picture 7">
            <a:extLst>
              <a:ext uri="{FF2B5EF4-FFF2-40B4-BE49-F238E27FC236}">
                <a16:creationId xmlns:a16="http://schemas.microsoft.com/office/drawing/2014/main" id="{C8C9C236-1935-B844-AEE5-3F560B2F21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27" t="21515" r="51970" b="23714"/>
          <a:stretch/>
        </p:blipFill>
        <p:spPr>
          <a:xfrm>
            <a:off x="8383148" y="5326307"/>
            <a:ext cx="608056" cy="704132"/>
          </a:xfrm>
          <a:prstGeom prst="rect">
            <a:avLst/>
          </a:prstGeom>
        </p:spPr>
      </p:pic>
      <p:sp>
        <p:nvSpPr>
          <p:cNvPr id="11" name="TextBox 10">
            <a:extLst>
              <a:ext uri="{FF2B5EF4-FFF2-40B4-BE49-F238E27FC236}">
                <a16:creationId xmlns:a16="http://schemas.microsoft.com/office/drawing/2014/main" id="{300872B7-85B3-4CEE-89DF-A6AA8389F705}"/>
              </a:ext>
            </a:extLst>
          </p:cNvPr>
          <p:cNvSpPr txBox="1"/>
          <p:nvPr/>
        </p:nvSpPr>
        <p:spPr>
          <a:xfrm>
            <a:off x="927957" y="1708134"/>
            <a:ext cx="7962054"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a:latin typeface="TRS Hand F Regular"/>
                <a:cs typeface="Calibri"/>
              </a:rPr>
              <a:t>What is a trusted messenger?</a:t>
            </a:r>
            <a:endParaRPr lang="en-US" sz="6000">
              <a:latin typeface="TRS Hand F Regular"/>
              <a:cs typeface="Calibri"/>
            </a:endParaRPr>
          </a:p>
        </p:txBody>
      </p:sp>
      <p:pic>
        <p:nvPicPr>
          <p:cNvPr id="3" name="Picture 3" descr="Logo&#10;&#10;Description automatically generated">
            <a:extLst>
              <a:ext uri="{FF2B5EF4-FFF2-40B4-BE49-F238E27FC236}">
                <a16:creationId xmlns:a16="http://schemas.microsoft.com/office/drawing/2014/main" id="{9D0081C5-A40E-FEF6-7A6C-105058530A7A}"/>
              </a:ext>
            </a:extLst>
          </p:cNvPr>
          <p:cNvPicPr>
            <a:picLocks noChangeAspect="1"/>
          </p:cNvPicPr>
          <p:nvPr/>
        </p:nvPicPr>
        <p:blipFill>
          <a:blip r:embed="rId5"/>
          <a:stretch>
            <a:fillRect/>
          </a:stretch>
        </p:blipFill>
        <p:spPr>
          <a:xfrm>
            <a:off x="413982" y="743424"/>
            <a:ext cx="8577617" cy="4267957"/>
          </a:xfrm>
          <a:prstGeom prst="rect">
            <a:avLst/>
          </a:prstGeom>
        </p:spPr>
      </p:pic>
      <p:pic>
        <p:nvPicPr>
          <p:cNvPr id="13" name="Picture 13" descr="A picture containing room&#10;&#10;Description automatically generated">
            <a:extLst>
              <a:ext uri="{FF2B5EF4-FFF2-40B4-BE49-F238E27FC236}">
                <a16:creationId xmlns:a16="http://schemas.microsoft.com/office/drawing/2014/main" id="{E977FC9B-B43D-4C5B-BDCA-03E54B5C755A}"/>
              </a:ext>
            </a:extLst>
          </p:cNvPr>
          <p:cNvPicPr>
            <a:picLocks noChangeAspect="1"/>
          </p:cNvPicPr>
          <p:nvPr/>
        </p:nvPicPr>
        <p:blipFill>
          <a:blip r:embed="rId6"/>
          <a:stretch>
            <a:fillRect/>
          </a:stretch>
        </p:blipFill>
        <p:spPr>
          <a:xfrm rot="21298917">
            <a:off x="102865" y="4124157"/>
            <a:ext cx="2327203" cy="2453984"/>
          </a:xfrm>
          <a:prstGeom prst="rect">
            <a:avLst/>
          </a:prstGeom>
        </p:spPr>
      </p:pic>
    </p:spTree>
    <p:extLst>
      <p:ext uri="{BB962C8B-B14F-4D97-AF65-F5344CB8AC3E}">
        <p14:creationId xmlns:p14="http://schemas.microsoft.com/office/powerpoint/2010/main" val="30151171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330E10-2F54-4C91-A971-346BC4E4A54E}"/>
              </a:ext>
            </a:extLst>
          </p:cNvPr>
          <p:cNvSpPr/>
          <p:nvPr/>
        </p:nvSpPr>
        <p:spPr>
          <a:xfrm>
            <a:off x="0" y="267161"/>
            <a:ext cx="9137027" cy="1071113"/>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EEF879-817E-4717-8511-060ED84763D9}"/>
              </a:ext>
            </a:extLst>
          </p:cNvPr>
          <p:cNvSpPr>
            <a:spLocks noGrp="1"/>
          </p:cNvSpPr>
          <p:nvPr>
            <p:ph idx="1"/>
          </p:nvPr>
        </p:nvSpPr>
        <p:spPr>
          <a:xfrm>
            <a:off x="485955" y="1427678"/>
            <a:ext cx="8229600" cy="4525963"/>
          </a:xfrm>
        </p:spPr>
        <p:txBody>
          <a:bodyPr vert="horz" lIns="91440" tIns="45720" rIns="91440" bIns="45720" rtlCol="0" anchor="t">
            <a:normAutofit/>
          </a:bodyPr>
          <a:lstStyle/>
          <a:p>
            <a:r>
              <a:rPr lang="en-US" dirty="0">
                <a:cs typeface="Calibri"/>
              </a:rPr>
              <a:t>What is one thing you've learned today?</a:t>
            </a:r>
          </a:p>
          <a:p>
            <a:r>
              <a:rPr lang="en-US" dirty="0">
                <a:cs typeface="Calibri"/>
              </a:rPr>
              <a:t>What are one or two things you will take back and begin implementing right away? </a:t>
            </a:r>
          </a:p>
        </p:txBody>
      </p:sp>
      <p:pic>
        <p:nvPicPr>
          <p:cNvPr id="7" name="Shape 412" descr="A close up of a logo&#10;&#10;Description generated with very high confidence">
            <a:extLst>
              <a:ext uri="{FF2B5EF4-FFF2-40B4-BE49-F238E27FC236}">
                <a16:creationId xmlns:a16="http://schemas.microsoft.com/office/drawing/2014/main" id="{38DE9FD9-5EC2-4A17-B928-941FE1FAD092}"/>
              </a:ext>
            </a:extLst>
          </p:cNvPr>
          <p:cNvPicPr preferRelativeResize="0"/>
          <p:nvPr/>
        </p:nvPicPr>
        <p:blipFill rotWithShape="1">
          <a:blip r:embed="rId3">
            <a:alphaModFix/>
          </a:blip>
          <a:srcRect l="17727" t="21515" r="51969" b="23714"/>
          <a:stretch/>
        </p:blipFill>
        <p:spPr>
          <a:xfrm>
            <a:off x="8153400" y="5818781"/>
            <a:ext cx="835710" cy="979585"/>
          </a:xfrm>
          <a:prstGeom prst="rect">
            <a:avLst/>
          </a:prstGeom>
          <a:noFill/>
          <a:ln>
            <a:noFill/>
          </a:ln>
        </p:spPr>
      </p:pic>
      <p:pic>
        <p:nvPicPr>
          <p:cNvPr id="12" name="Picture 12" descr="A close up of a logo&#10;&#10;Description generated with high confidence">
            <a:extLst>
              <a:ext uri="{FF2B5EF4-FFF2-40B4-BE49-F238E27FC236}">
                <a16:creationId xmlns:a16="http://schemas.microsoft.com/office/drawing/2014/main" id="{362AEE1C-5F45-4E8A-886C-1FAC24D6202D}"/>
              </a:ext>
            </a:extLst>
          </p:cNvPr>
          <p:cNvPicPr>
            <a:picLocks noChangeAspect="1"/>
          </p:cNvPicPr>
          <p:nvPr/>
        </p:nvPicPr>
        <p:blipFill>
          <a:blip r:embed="rId4"/>
          <a:stretch>
            <a:fillRect/>
          </a:stretch>
        </p:blipFill>
        <p:spPr>
          <a:xfrm flipH="1">
            <a:off x="1048107" y="3522176"/>
            <a:ext cx="2628182" cy="2726224"/>
          </a:xfrm>
          <a:prstGeom prst="rect">
            <a:avLst/>
          </a:prstGeom>
        </p:spPr>
      </p:pic>
      <p:sp>
        <p:nvSpPr>
          <p:cNvPr id="9" name="Title 1">
            <a:extLst>
              <a:ext uri="{FF2B5EF4-FFF2-40B4-BE49-F238E27FC236}">
                <a16:creationId xmlns:a16="http://schemas.microsoft.com/office/drawing/2014/main" id="{00E04965-4DC0-4566-B262-29BEB9E64E20}"/>
              </a:ext>
            </a:extLst>
          </p:cNvPr>
          <p:cNvSpPr txBox="1">
            <a:spLocks/>
          </p:cNvSpPr>
          <p:nvPr/>
        </p:nvSpPr>
        <p:spPr>
          <a:xfrm>
            <a:off x="454323" y="267161"/>
            <a:ext cx="8061027" cy="99417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mn-lt"/>
              </a:rPr>
              <a:t>Closing Activity</a:t>
            </a:r>
            <a:endParaRPr lang="en-US" dirty="0">
              <a:solidFill>
                <a:schemeClr val="bg1"/>
              </a:solidFill>
            </a:endParaRPr>
          </a:p>
        </p:txBody>
      </p:sp>
    </p:spTree>
    <p:extLst>
      <p:ext uri="{BB962C8B-B14F-4D97-AF65-F5344CB8AC3E}">
        <p14:creationId xmlns:p14="http://schemas.microsoft.com/office/powerpoint/2010/main" val="4031932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7A72CC-0EFA-4C3D-A3DA-565117C4E286}"/>
              </a:ext>
            </a:extLst>
          </p:cNvPr>
          <p:cNvSpPr/>
          <p:nvPr/>
        </p:nvSpPr>
        <p:spPr>
          <a:xfrm>
            <a:off x="0" y="0"/>
            <a:ext cx="9184977" cy="1302080"/>
          </a:xfrm>
          <a:prstGeom prst="rect">
            <a:avLst/>
          </a:prstGeom>
          <a:solidFill>
            <a:srgbClr val="E1595E"/>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0F996-8F3F-4593-8C68-B791D4023029}"/>
              </a:ext>
            </a:extLst>
          </p:cNvPr>
          <p:cNvSpPr>
            <a:spLocks noGrp="1"/>
          </p:cNvSpPr>
          <p:nvPr>
            <p:ph type="title"/>
          </p:nvPr>
        </p:nvSpPr>
        <p:spPr>
          <a:xfrm>
            <a:off x="257908" y="79769"/>
            <a:ext cx="8729761" cy="1128802"/>
          </a:xfrm>
        </p:spPr>
        <p:txBody>
          <a:bodyPr>
            <a:normAutofit fontScale="90000"/>
          </a:bodyPr>
          <a:lstStyle/>
          <a:p>
            <a:pPr algn="l"/>
            <a:r>
              <a:rPr lang="en-US" b="1">
                <a:solidFill>
                  <a:schemeClr val="bg1"/>
                </a:solidFill>
                <a:latin typeface="+mn-lt"/>
                <a:cs typeface="Calibri"/>
              </a:rPr>
              <a:t>Types of Trusted Messenger Interactions</a:t>
            </a:r>
            <a:endParaRPr lang="en-US" b="1">
              <a:solidFill>
                <a:schemeClr val="bg1"/>
              </a:solidFill>
              <a:cs typeface="Calibri"/>
            </a:endParaRPr>
          </a:p>
        </p:txBody>
      </p:sp>
      <p:pic>
        <p:nvPicPr>
          <p:cNvPr id="3" name="Picture 3" descr="Text&#10;&#10;Description automatically generated">
            <a:extLst>
              <a:ext uri="{FF2B5EF4-FFF2-40B4-BE49-F238E27FC236}">
                <a16:creationId xmlns:a16="http://schemas.microsoft.com/office/drawing/2014/main" id="{C8DD1A60-054E-1947-D0BA-7456E94F2444}"/>
              </a:ext>
            </a:extLst>
          </p:cNvPr>
          <p:cNvPicPr>
            <a:picLocks noChangeAspect="1"/>
          </p:cNvPicPr>
          <p:nvPr/>
        </p:nvPicPr>
        <p:blipFill>
          <a:blip r:embed="rId3"/>
          <a:stretch>
            <a:fillRect/>
          </a:stretch>
        </p:blipFill>
        <p:spPr>
          <a:xfrm>
            <a:off x="254000" y="1719411"/>
            <a:ext cx="8623300" cy="2149177"/>
          </a:xfrm>
          <a:prstGeom prst="rect">
            <a:avLst/>
          </a:prstGeom>
        </p:spPr>
      </p:pic>
      <p:pic>
        <p:nvPicPr>
          <p:cNvPr id="4" name="Picture 4" descr="Text, logo&#10;&#10;Description automatically generated">
            <a:extLst>
              <a:ext uri="{FF2B5EF4-FFF2-40B4-BE49-F238E27FC236}">
                <a16:creationId xmlns:a16="http://schemas.microsoft.com/office/drawing/2014/main" id="{8E4EC072-A62B-8E34-4BA3-C7AEE18B6926}"/>
              </a:ext>
            </a:extLst>
          </p:cNvPr>
          <p:cNvPicPr>
            <a:picLocks noChangeAspect="1"/>
          </p:cNvPicPr>
          <p:nvPr/>
        </p:nvPicPr>
        <p:blipFill>
          <a:blip r:embed="rId4"/>
          <a:stretch>
            <a:fillRect/>
          </a:stretch>
        </p:blipFill>
        <p:spPr>
          <a:xfrm>
            <a:off x="296031" y="4014704"/>
            <a:ext cx="8544378" cy="2048948"/>
          </a:xfrm>
          <a:prstGeom prst="rect">
            <a:avLst/>
          </a:prstGeom>
        </p:spPr>
      </p:pic>
    </p:spTree>
    <p:extLst>
      <p:ext uri="{BB962C8B-B14F-4D97-AF65-F5344CB8AC3E}">
        <p14:creationId xmlns:p14="http://schemas.microsoft.com/office/powerpoint/2010/main" val="10206484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7A72CC-0EFA-4C3D-A3DA-565117C4E286}"/>
              </a:ext>
            </a:extLst>
          </p:cNvPr>
          <p:cNvSpPr/>
          <p:nvPr/>
        </p:nvSpPr>
        <p:spPr>
          <a:xfrm>
            <a:off x="1" y="-1"/>
            <a:ext cx="9143999" cy="1128801"/>
          </a:xfrm>
          <a:prstGeom prst="rect">
            <a:avLst/>
          </a:prstGeom>
          <a:solidFill>
            <a:srgbClr val="91CA64"/>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C89C2B4A-69CD-75B4-BE2C-6F7FD454E6B5}"/>
              </a:ext>
            </a:extLst>
          </p:cNvPr>
          <p:cNvSpPr>
            <a:spLocks noGrp="1"/>
          </p:cNvSpPr>
          <p:nvPr>
            <p:ph idx="1"/>
          </p:nvPr>
        </p:nvSpPr>
        <p:spPr>
          <a:xfrm>
            <a:off x="172277" y="1235409"/>
            <a:ext cx="6090977" cy="2389926"/>
          </a:xfrm>
        </p:spPr>
        <p:txBody>
          <a:bodyPr vert="horz" lIns="91440" tIns="45720" rIns="91440" bIns="45720" rtlCol="0" anchor="t">
            <a:normAutofit fontScale="92500" lnSpcReduction="10000"/>
          </a:bodyPr>
          <a:lstStyle/>
          <a:p>
            <a:pPr marL="0" indent="0">
              <a:lnSpc>
                <a:spcPct val="110000"/>
              </a:lnSpc>
              <a:buNone/>
            </a:pPr>
            <a:r>
              <a:rPr lang="en-US">
                <a:solidFill>
                  <a:srgbClr val="000000"/>
                </a:solidFill>
                <a:latin typeface="Calibri" panose="020F0502020204030204" pitchFamily="34" charset="0"/>
              </a:rPr>
              <a:t>Imagine the trusted messenger you want to partner with only has one or two minutes with a family (e.g. cashier during checkout, laundromat restaurant server, etc.). </a:t>
            </a:r>
          </a:p>
        </p:txBody>
      </p:sp>
      <p:sp>
        <p:nvSpPr>
          <p:cNvPr id="3" name="Rectangle 2">
            <a:extLst>
              <a:ext uri="{FF2B5EF4-FFF2-40B4-BE49-F238E27FC236}">
                <a16:creationId xmlns:a16="http://schemas.microsoft.com/office/drawing/2014/main" id="{DC36191C-E387-E5F9-8565-5B8EA530BABD}"/>
              </a:ext>
            </a:extLst>
          </p:cNvPr>
          <p:cNvSpPr/>
          <p:nvPr/>
        </p:nvSpPr>
        <p:spPr>
          <a:xfrm>
            <a:off x="0" y="3711974"/>
            <a:ext cx="9144000" cy="1302080"/>
          </a:xfrm>
          <a:prstGeom prst="rect">
            <a:avLst/>
          </a:prstGeom>
          <a:solidFill>
            <a:srgbClr val="F0907C"/>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03F5C81-3F90-9FD2-E042-E8DDE0409640}"/>
              </a:ext>
            </a:extLst>
          </p:cNvPr>
          <p:cNvSpPr txBox="1">
            <a:spLocks/>
          </p:cNvSpPr>
          <p:nvPr/>
        </p:nvSpPr>
        <p:spPr>
          <a:xfrm>
            <a:off x="130920" y="39458"/>
            <a:ext cx="8729761" cy="11288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solidFill>
                <a:latin typeface="+mn-lt"/>
                <a:cs typeface="Calibri"/>
              </a:rPr>
              <a:t>Short Interaction</a:t>
            </a:r>
            <a:endParaRPr lang="en-US" b="1">
              <a:solidFill>
                <a:schemeClr val="bg1"/>
              </a:solidFill>
              <a:cs typeface="Calibri"/>
            </a:endParaRPr>
          </a:p>
        </p:txBody>
      </p:sp>
      <p:sp>
        <p:nvSpPr>
          <p:cNvPr id="2" name="Title 1">
            <a:extLst>
              <a:ext uri="{FF2B5EF4-FFF2-40B4-BE49-F238E27FC236}">
                <a16:creationId xmlns:a16="http://schemas.microsoft.com/office/drawing/2014/main" id="{1170F996-8F3F-4593-8C68-B791D4023029}"/>
              </a:ext>
            </a:extLst>
          </p:cNvPr>
          <p:cNvSpPr>
            <a:spLocks noGrp="1"/>
          </p:cNvSpPr>
          <p:nvPr>
            <p:ph type="title"/>
          </p:nvPr>
        </p:nvSpPr>
        <p:spPr>
          <a:xfrm>
            <a:off x="130920" y="3798613"/>
            <a:ext cx="8729761" cy="1128802"/>
          </a:xfrm>
        </p:spPr>
        <p:txBody>
          <a:bodyPr>
            <a:normAutofit/>
          </a:bodyPr>
          <a:lstStyle/>
          <a:p>
            <a:pPr algn="ctr"/>
            <a:r>
              <a:rPr lang="en-US" b="1">
                <a:solidFill>
                  <a:schemeClr val="bg1"/>
                </a:solidFill>
                <a:latin typeface="+mn-lt"/>
                <a:cs typeface="Calibri"/>
              </a:rPr>
              <a:t>Extended Interaction</a:t>
            </a:r>
            <a:endParaRPr lang="en-US" b="1">
              <a:solidFill>
                <a:schemeClr val="bg1"/>
              </a:solidFill>
              <a:cs typeface="Calibri"/>
            </a:endParaRPr>
          </a:p>
        </p:txBody>
      </p:sp>
      <p:sp>
        <p:nvSpPr>
          <p:cNvPr id="10" name="Content Placeholder 2">
            <a:extLst>
              <a:ext uri="{FF2B5EF4-FFF2-40B4-BE49-F238E27FC236}">
                <a16:creationId xmlns:a16="http://schemas.microsoft.com/office/drawing/2014/main" id="{0CD911F8-EA39-479B-8CEC-E3C4FB3017CB}"/>
              </a:ext>
            </a:extLst>
          </p:cNvPr>
          <p:cNvSpPr txBox="1">
            <a:spLocks/>
          </p:cNvSpPr>
          <p:nvPr/>
        </p:nvSpPr>
        <p:spPr>
          <a:xfrm>
            <a:off x="172277" y="5031039"/>
            <a:ext cx="8577362" cy="19191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a:solidFill>
                  <a:srgbClr val="000000"/>
                </a:solidFill>
                <a:latin typeface="Calibri" panose="020F0502020204030204" pitchFamily="34" charset="0"/>
              </a:rPr>
              <a:t>Imagine the trusted messenger you want to partner with has a lot of time with a family </a:t>
            </a:r>
          </a:p>
          <a:p>
            <a:pPr marL="0" indent="0">
              <a:lnSpc>
                <a:spcPct val="110000"/>
              </a:lnSpc>
              <a:buFont typeface="Arial" panose="020B0604020202020204" pitchFamily="34" charset="0"/>
              <a:buNone/>
            </a:pPr>
            <a:r>
              <a:rPr lang="en-US">
                <a:solidFill>
                  <a:srgbClr val="000000"/>
                </a:solidFill>
                <a:latin typeface="Calibri" panose="020F0502020204030204" pitchFamily="34" charset="0"/>
              </a:rPr>
              <a:t>(e.g. librarian during story time, pediatrician, etc.)</a:t>
            </a:r>
          </a:p>
        </p:txBody>
      </p:sp>
      <p:sp>
        <p:nvSpPr>
          <p:cNvPr id="11" name="Rectangle 10">
            <a:extLst>
              <a:ext uri="{FF2B5EF4-FFF2-40B4-BE49-F238E27FC236}">
                <a16:creationId xmlns:a16="http://schemas.microsoft.com/office/drawing/2014/main" id="{5FE23EC0-E232-2970-957C-80D5544BB644}"/>
              </a:ext>
            </a:extLst>
          </p:cNvPr>
          <p:cNvSpPr/>
          <p:nvPr/>
        </p:nvSpPr>
        <p:spPr>
          <a:xfrm>
            <a:off x="6263254" y="1168259"/>
            <a:ext cx="2756453" cy="2462771"/>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What key message(s) and resource(s) would you encourage your trusted messenger to share? </a:t>
            </a:r>
          </a:p>
          <a:p>
            <a:pPr algn="ctr"/>
            <a:endParaRPr lang="en-US">
              <a:solidFill>
                <a:sysClr val="windowText" lastClr="000000"/>
              </a:solidFill>
            </a:endParaRPr>
          </a:p>
          <a:p>
            <a:pPr algn="ctr"/>
            <a:r>
              <a:rPr lang="en-US">
                <a:solidFill>
                  <a:sysClr val="windowText" lastClr="000000"/>
                </a:solidFill>
              </a:rPr>
              <a:t>How could they integrate this into their workflow?</a:t>
            </a:r>
          </a:p>
        </p:txBody>
      </p:sp>
    </p:spTree>
    <p:extLst>
      <p:ext uri="{BB962C8B-B14F-4D97-AF65-F5344CB8AC3E}">
        <p14:creationId xmlns:p14="http://schemas.microsoft.com/office/powerpoint/2010/main" val="3942701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06642" y="1709772"/>
            <a:ext cx="8605001" cy="5232202"/>
          </a:xfrm>
          <a:prstGeom prst="rect">
            <a:avLst/>
          </a:prstGeom>
          <a:noFill/>
        </p:spPr>
        <p:txBody>
          <a:bodyPr wrap="square" lIns="91440" tIns="45720" rIns="91440" bIns="45720" rtlCol="0" anchor="t">
            <a:spAutoFit/>
          </a:bodyPr>
          <a:lstStyle/>
          <a:p>
            <a:pPr marL="213995" indent="-213995">
              <a:buFont typeface="Arial" panose="020B0604020202020204" pitchFamily="34" charset="0"/>
              <a:buChar char="•"/>
            </a:pPr>
            <a:r>
              <a:rPr lang="en-US" sz="2800" dirty="0">
                <a:latin typeface="+mj-lt"/>
              </a:rPr>
              <a:t>You are in a </a:t>
            </a:r>
            <a:r>
              <a:rPr lang="en-US" sz="2800" b="1" dirty="0">
                <a:latin typeface="+mj-lt"/>
              </a:rPr>
              <a:t>unique position </a:t>
            </a:r>
            <a:r>
              <a:rPr lang="en-US" sz="2800" dirty="0">
                <a:latin typeface="+mj-lt"/>
              </a:rPr>
              <a:t>to share literacy messages and provide support and specific suggestions to families.</a:t>
            </a:r>
            <a:endParaRPr lang="en-US" sz="2800" dirty="0">
              <a:latin typeface="+mj-lt"/>
              <a:cs typeface="Calibri"/>
            </a:endParaRPr>
          </a:p>
          <a:p>
            <a:pPr marL="213995" indent="-213995">
              <a:buFont typeface="Arial" panose="020B0604020202020204" pitchFamily="34" charset="0"/>
              <a:buChar char="•"/>
            </a:pPr>
            <a:endParaRPr lang="en-US" sz="2800" dirty="0">
              <a:latin typeface="+mj-lt"/>
              <a:cs typeface="Calibri"/>
            </a:endParaRPr>
          </a:p>
          <a:p>
            <a:pPr marL="213995" indent="-213995">
              <a:buFont typeface="Arial" panose="020B0604020202020204" pitchFamily="34" charset="0"/>
              <a:buChar char="•"/>
            </a:pPr>
            <a:r>
              <a:rPr lang="en-US" sz="2800" dirty="0">
                <a:latin typeface="+mj-lt"/>
              </a:rPr>
              <a:t>Let families know the </a:t>
            </a:r>
            <a:r>
              <a:rPr lang="en-US" sz="2800" b="1" dirty="0">
                <a:latin typeface="+mj-lt"/>
              </a:rPr>
              <a:t>power of their words and interactions </a:t>
            </a:r>
            <a:r>
              <a:rPr lang="en-US" sz="2800" dirty="0">
                <a:latin typeface="+mj-lt"/>
              </a:rPr>
              <a:t>with their children – they are supporting their child’s growing brain and building skills that will last a </a:t>
            </a:r>
            <a:r>
              <a:rPr lang="en-US" sz="2800" b="1" dirty="0">
                <a:latin typeface="+mj-lt"/>
              </a:rPr>
              <a:t>lifetime</a:t>
            </a:r>
            <a:r>
              <a:rPr lang="en-US" sz="2800" dirty="0">
                <a:latin typeface="+mj-lt"/>
              </a:rPr>
              <a:t>! </a:t>
            </a:r>
            <a:endParaRPr lang="en-US" sz="2800" dirty="0">
              <a:latin typeface="+mj-lt"/>
              <a:cs typeface="Calibri"/>
            </a:endParaRPr>
          </a:p>
          <a:p>
            <a:pPr marL="213995" indent="-213995">
              <a:buFont typeface="Arial" panose="020B0604020202020204" pitchFamily="34" charset="0"/>
              <a:buChar char="•"/>
            </a:pPr>
            <a:endParaRPr lang="en-US" sz="2800" dirty="0">
              <a:latin typeface="+mj-lt"/>
              <a:cs typeface="Calibri"/>
            </a:endParaRPr>
          </a:p>
          <a:p>
            <a:pPr marL="213995" indent="-213995">
              <a:buFont typeface="Arial" panose="020B0604020202020204" pitchFamily="34" charset="0"/>
              <a:buChar char="•"/>
            </a:pPr>
            <a:r>
              <a:rPr lang="en-US" sz="2800" dirty="0">
                <a:latin typeface="+mj-lt"/>
                <a:cs typeface="Calibri"/>
              </a:rPr>
              <a:t>Your role is not to dictate, but to </a:t>
            </a:r>
            <a:r>
              <a:rPr lang="en-US" sz="2800" b="1" dirty="0">
                <a:latin typeface="+mj-lt"/>
                <a:cs typeface="Calibri"/>
              </a:rPr>
              <a:t>listen </a:t>
            </a:r>
            <a:r>
              <a:rPr lang="en-US" sz="2800" dirty="0">
                <a:latin typeface="+mj-lt"/>
                <a:cs typeface="Calibri"/>
              </a:rPr>
              <a:t>to families and </a:t>
            </a:r>
            <a:r>
              <a:rPr lang="en-US" sz="2800" b="1" dirty="0">
                <a:latin typeface="+mj-lt"/>
                <a:cs typeface="Calibri"/>
              </a:rPr>
              <a:t>understand </a:t>
            </a:r>
            <a:r>
              <a:rPr lang="en-US" sz="2800" dirty="0">
                <a:latin typeface="+mj-lt"/>
                <a:cs typeface="Calibri"/>
              </a:rPr>
              <a:t>their experience to meet them where they are.</a:t>
            </a:r>
          </a:p>
          <a:p>
            <a:endParaRPr lang="en-US" sz="2600" dirty="0">
              <a:latin typeface="+mj-lt"/>
              <a:cs typeface="Calibri"/>
            </a:endParaRPr>
          </a:p>
        </p:txBody>
      </p:sp>
      <p:sp>
        <p:nvSpPr>
          <p:cNvPr id="2" name="Rectangle 1">
            <a:extLst>
              <a:ext uri="{FF2B5EF4-FFF2-40B4-BE49-F238E27FC236}">
                <a16:creationId xmlns:a16="http://schemas.microsoft.com/office/drawing/2014/main" id="{32CFDE30-16DD-4925-BC82-472757F2BC28}"/>
              </a:ext>
            </a:extLst>
          </p:cNvPr>
          <p:cNvSpPr/>
          <p:nvPr/>
        </p:nvSpPr>
        <p:spPr>
          <a:xfrm rot="10800000" flipV="1">
            <a:off x="-28758" y="213478"/>
            <a:ext cx="8155190" cy="1294072"/>
          </a:xfrm>
          <a:prstGeom prst="rect">
            <a:avLst/>
          </a:prstGeom>
          <a:solidFill>
            <a:srgbClr val="ECA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361218" y="6099947"/>
            <a:ext cx="678885" cy="759788"/>
          </a:xfrm>
          <a:prstGeom prst="rect">
            <a:avLst/>
          </a:prstGeom>
        </p:spPr>
      </p:pic>
      <p:sp>
        <p:nvSpPr>
          <p:cNvPr id="14" name="Title 1"/>
          <p:cNvSpPr>
            <a:spLocks noGrp="1"/>
          </p:cNvSpPr>
          <p:nvPr>
            <p:ph type="title"/>
          </p:nvPr>
        </p:nvSpPr>
        <p:spPr>
          <a:xfrm>
            <a:off x="264452" y="417134"/>
            <a:ext cx="7369115" cy="994172"/>
          </a:xfrm>
        </p:spPr>
        <p:txBody>
          <a:bodyPr>
            <a:normAutofit fontScale="90000"/>
          </a:bodyPr>
          <a:lstStyle/>
          <a:p>
            <a:r>
              <a:rPr lang="en-US" b="1">
                <a:solidFill>
                  <a:schemeClr val="bg1"/>
                </a:solidFill>
                <a:latin typeface="+mn-lt"/>
              </a:rPr>
              <a:t>Your Role as a Trusted Messenger</a:t>
            </a:r>
            <a:endParaRPr lang="en-US" b="1">
              <a:solidFill>
                <a:schemeClr val="bg1"/>
              </a:solidFill>
              <a:latin typeface="+mn-lt"/>
              <a:cs typeface="Calibri"/>
            </a:endParaRPr>
          </a:p>
        </p:txBody>
      </p:sp>
    </p:spTree>
    <p:extLst>
      <p:ext uri="{BB962C8B-B14F-4D97-AF65-F5344CB8AC3E}">
        <p14:creationId xmlns:p14="http://schemas.microsoft.com/office/powerpoint/2010/main" val="1477839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CFDE30-16DD-4925-BC82-472757F2BC28}"/>
              </a:ext>
            </a:extLst>
          </p:cNvPr>
          <p:cNvSpPr/>
          <p:nvPr/>
        </p:nvSpPr>
        <p:spPr>
          <a:xfrm rot="10800000" flipV="1">
            <a:off x="-2632" y="213478"/>
            <a:ext cx="9147967" cy="1294072"/>
          </a:xfrm>
          <a:prstGeom prst="rect">
            <a:avLst/>
          </a:prstGeom>
          <a:solidFill>
            <a:srgbClr val="ECA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7727" t="21515" r="51970" b="23714"/>
          <a:stretch/>
        </p:blipFill>
        <p:spPr>
          <a:xfrm>
            <a:off x="8361218" y="6099947"/>
            <a:ext cx="678885" cy="759788"/>
          </a:xfrm>
          <a:prstGeom prst="rect">
            <a:avLst/>
          </a:prstGeom>
        </p:spPr>
      </p:pic>
      <p:sp>
        <p:nvSpPr>
          <p:cNvPr id="14" name="Title 1"/>
          <p:cNvSpPr>
            <a:spLocks noGrp="1"/>
          </p:cNvSpPr>
          <p:nvPr>
            <p:ph type="title"/>
          </p:nvPr>
        </p:nvSpPr>
        <p:spPr>
          <a:xfrm>
            <a:off x="277514" y="417134"/>
            <a:ext cx="8662338" cy="994172"/>
          </a:xfrm>
        </p:spPr>
        <p:txBody>
          <a:bodyPr>
            <a:normAutofit/>
          </a:bodyPr>
          <a:lstStyle/>
          <a:p>
            <a:r>
              <a:rPr lang="en-US" b="1" dirty="0">
                <a:solidFill>
                  <a:schemeClr val="bg1"/>
                </a:solidFill>
                <a:latin typeface="+mn-lt"/>
              </a:rPr>
              <a:t>An Evidence Informed Approach</a:t>
            </a:r>
            <a:endParaRPr lang="en-US" dirty="0"/>
          </a:p>
        </p:txBody>
      </p:sp>
      <p:graphicFrame>
        <p:nvGraphicFramePr>
          <p:cNvPr id="7" name="Chart 6">
            <a:extLst>
              <a:ext uri="{FF2B5EF4-FFF2-40B4-BE49-F238E27FC236}">
                <a16:creationId xmlns:a16="http://schemas.microsoft.com/office/drawing/2014/main" id="{DD6278EE-F3AA-4F93-9374-4B8082965FE4}"/>
              </a:ext>
            </a:extLst>
          </p:cNvPr>
          <p:cNvGraphicFramePr/>
          <p:nvPr>
            <p:extLst>
              <p:ext uri="{D42A27DB-BD31-4B8C-83A1-F6EECF244321}">
                <p14:modId xmlns:p14="http://schemas.microsoft.com/office/powerpoint/2010/main" val="974732239"/>
              </p:ext>
            </p:extLst>
          </p:nvPr>
        </p:nvGraphicFramePr>
        <p:xfrm>
          <a:off x="3373188" y="1695285"/>
          <a:ext cx="5774038" cy="4549474"/>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descr="A picture containing text, person, indoor, crowd&#10;&#10;Description automatically generated">
            <a:extLst>
              <a:ext uri="{FF2B5EF4-FFF2-40B4-BE49-F238E27FC236}">
                <a16:creationId xmlns:a16="http://schemas.microsoft.com/office/drawing/2014/main" id="{DF00E16E-08FD-4478-8BCF-349E6B742F74}"/>
              </a:ext>
            </a:extLst>
          </p:cNvPr>
          <p:cNvPicPr>
            <a:picLocks noChangeAspect="1"/>
          </p:cNvPicPr>
          <p:nvPr/>
        </p:nvPicPr>
        <p:blipFill rotWithShape="1">
          <a:blip r:embed="rId5"/>
          <a:srcRect l="52977" r="-339"/>
          <a:stretch/>
        </p:blipFill>
        <p:spPr>
          <a:xfrm>
            <a:off x="271393" y="2049082"/>
            <a:ext cx="2951591" cy="4127431"/>
          </a:xfrm>
          <a:prstGeom prst="rect">
            <a:avLst/>
          </a:prstGeom>
        </p:spPr>
      </p:pic>
    </p:spTree>
    <p:extLst>
      <p:ext uri="{BB962C8B-B14F-4D97-AF65-F5344CB8AC3E}">
        <p14:creationId xmlns:p14="http://schemas.microsoft.com/office/powerpoint/2010/main" val="1414659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NAV" val="20"/>
  <p:tag name="ARTICULATE_SLIDE_GUID" val="70eb0f7a-e143-4bfd-98ac-83c77cfc54a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dvisory Meeting DRAFT 12.12.16 MDEL">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dvisory Meeting DRAFT 12.12.16 MDKDELKDPM" id="{C5E00FB8-FC62-054D-BEE7-C6650522DF5F}" vid="{50A55346-A56A-CF44-846C-FF20DB1D81B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974279c-a183-4cd4-ac75-d5611cf63b26">
      <UserInfo>
        <DisplayName>Stephen Massey</DisplayName>
        <AccountId>2825</AccountId>
        <AccountType/>
      </UserInfo>
      <UserInfo>
        <DisplayName>Lindsey Morris</DisplayName>
        <AccountId>2802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955B81582C80418B0D93522072BEC7" ma:contentTypeVersion="6" ma:contentTypeDescription="Create a new document." ma:contentTypeScope="" ma:versionID="fd7e3e4b261f66e322403a14339c69e6">
  <xsd:schema xmlns:xsd="http://www.w3.org/2001/XMLSchema" xmlns:xs="http://www.w3.org/2001/XMLSchema" xmlns:p="http://schemas.microsoft.com/office/2006/metadata/properties" xmlns:ns2="3ffdc87c-b8a6-4733-b649-692b229d0cf4" xmlns:ns3="0974279c-a183-4cd4-ac75-d5611cf63b26" targetNamespace="http://schemas.microsoft.com/office/2006/metadata/properties" ma:root="true" ma:fieldsID="08d36f199aced40daf4e8435cb0d2287" ns2:_="" ns3:_="">
    <xsd:import namespace="3ffdc87c-b8a6-4733-b649-692b229d0cf4"/>
    <xsd:import namespace="0974279c-a183-4cd4-ac75-d5611cf63b2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fdc87c-b8a6-4733-b649-692b229d0c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74279c-a183-4cd4-ac75-d5611cf63b2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8F767E-15B8-4516-AE98-08B4468DE591}">
  <ds:schemaRefs>
    <ds:schemaRef ds:uri="http://schemas.microsoft.com/office/2006/documentManagement/types"/>
    <ds:schemaRef ds:uri="http://www.w3.org/XML/1998/namespace"/>
    <ds:schemaRef ds:uri="http://purl.org/dc/elements/1.1/"/>
    <ds:schemaRef ds:uri="http://schemas.microsoft.com/office/2006/metadata/properties"/>
    <ds:schemaRef ds:uri="http://schemas.microsoft.com/office/infopath/2007/PartnerControls"/>
    <ds:schemaRef ds:uri="3ffdc87c-b8a6-4733-b649-692b229d0cf4"/>
    <ds:schemaRef ds:uri="0974279c-a183-4cd4-ac75-d5611cf63b26"/>
    <ds:schemaRef ds:uri="http://purl.org/dc/term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DB781142-3171-4D04-9705-D333B6219E39}">
  <ds:schemaRefs>
    <ds:schemaRef ds:uri="http://schemas.microsoft.com/sharepoint/v3/contenttype/forms"/>
  </ds:schemaRefs>
</ds:datastoreItem>
</file>

<file path=customXml/itemProps3.xml><?xml version="1.0" encoding="utf-8"?>
<ds:datastoreItem xmlns:ds="http://schemas.openxmlformats.org/officeDocument/2006/customXml" ds:itemID="{A4E613E9-16B9-4709-8D96-90FA7C3BC1DB}">
  <ds:schemaRefs>
    <ds:schemaRef ds:uri="0974279c-a183-4cd4-ac75-d5611cf63b26"/>
    <ds:schemaRef ds:uri="3ffdc87c-b8a6-4733-b649-692b229d0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253</TotalTime>
  <Words>9390</Words>
  <Application>Microsoft Office PowerPoint</Application>
  <PresentationFormat>On-screen Show (4:3)</PresentationFormat>
  <Paragraphs>617</Paragraphs>
  <Slides>72</Slides>
  <Notes>70</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72</vt:i4>
      </vt:variant>
    </vt:vector>
  </HeadingPairs>
  <TitlesOfParts>
    <vt:vector size="86" baseType="lpstr">
      <vt:lpstr>ＭＳ Ｐゴシック</vt:lpstr>
      <vt:lpstr>Arial</vt:lpstr>
      <vt:lpstr>Arial,Sans-Serif</vt:lpstr>
      <vt:lpstr>Avenir Book</vt:lpstr>
      <vt:lpstr>Avenir Light</vt:lpstr>
      <vt:lpstr>Calibri</vt:lpstr>
      <vt:lpstr>Lora</vt:lpstr>
      <vt:lpstr>Quattrocento Sans</vt:lpstr>
      <vt:lpstr>Segoe UI</vt:lpstr>
      <vt:lpstr>Times New Roman</vt:lpstr>
      <vt:lpstr>Trebuchet MS</vt:lpstr>
      <vt:lpstr>TRS Hand F Regular</vt:lpstr>
      <vt:lpstr>1_Office Theme</vt:lpstr>
      <vt:lpstr>Advisory Meeting DRAFT 12.12.16 MDEL</vt:lpstr>
      <vt:lpstr>Welcome!</vt:lpstr>
      <vt:lpstr>PowerPoint Presentation</vt:lpstr>
      <vt:lpstr>Welcome!</vt:lpstr>
      <vt:lpstr>Housekeeping</vt:lpstr>
      <vt:lpstr>Today’s Objectives</vt:lpstr>
      <vt:lpstr>PowerPoint Presentation</vt:lpstr>
      <vt:lpstr>PowerPoint Presentation</vt:lpstr>
      <vt:lpstr>Your Role as a Trusted Messenger</vt:lpstr>
      <vt:lpstr>An Evidence Informed Approach</vt:lpstr>
      <vt:lpstr>An Evidence Informed Approach</vt:lpstr>
      <vt:lpstr>PowerPoint Presentation</vt:lpstr>
      <vt:lpstr>In the Chat…</vt:lpstr>
      <vt:lpstr>Talking together during TV time!</vt:lpstr>
      <vt:lpstr>Messenger Tips 101</vt:lpstr>
      <vt:lpstr>Key Messages for Families</vt:lpstr>
      <vt:lpstr>Key Messages for Families</vt:lpstr>
      <vt:lpstr>Trusted Messengers in Action </vt:lpstr>
      <vt:lpstr>[CITY's] Trusted Messengers</vt:lpstr>
      <vt:lpstr>[CITY's] Trusted Messengers</vt:lpstr>
      <vt:lpstr>Your tools  </vt:lpstr>
      <vt:lpstr>Activity</vt:lpstr>
      <vt:lpstr>Your Resources and Materials</vt:lpstr>
      <vt:lpstr>Closing Activity</vt:lpstr>
      <vt:lpstr>PowerPoint Presentation</vt:lpstr>
      <vt:lpstr>PowerPoint Presentation</vt:lpstr>
      <vt:lpstr>THANK YOU! </vt:lpstr>
      <vt:lpstr>PowerPoint Presentation</vt:lpstr>
      <vt:lpstr>PowerPoint Presentation</vt:lpstr>
      <vt:lpstr>PowerPoint Presentation</vt:lpstr>
      <vt:lpstr>PowerPoint Presentation</vt:lpstr>
      <vt:lpstr>PowerPoint Presentation</vt:lpstr>
      <vt:lpstr>PowerPoint Presentation</vt:lpstr>
      <vt:lpstr>Places: Transforming Everyday Spaces</vt:lpstr>
      <vt:lpstr>PowerPoint Presentation</vt:lpstr>
      <vt:lpstr>PowerPoint Presentation</vt:lpstr>
      <vt:lpstr>An Exercise</vt:lpstr>
      <vt:lpstr>Breakout Rooms!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Predicts?</vt:lpstr>
      <vt:lpstr>Skills Required For Reading Comprehension</vt:lpstr>
      <vt:lpstr>Early Reading Ability: Relationship to Decoding Skills</vt:lpstr>
      <vt:lpstr>PowerPoint Presentation</vt:lpstr>
      <vt:lpstr>PowerPoint Presentation</vt:lpstr>
      <vt:lpstr>PowerPoint Presentation</vt:lpstr>
      <vt:lpstr>PowerPoint Presentation</vt:lpstr>
      <vt:lpstr>English as a Second Language </vt:lpstr>
      <vt:lpstr>Research on Early Math</vt:lpstr>
      <vt:lpstr>Talking is Teaching at UCSF BCHO Early Math Evaluation Findings</vt:lpstr>
      <vt:lpstr>PowerPoint Presentation</vt:lpstr>
      <vt:lpstr>Key Messages for Families – Early Math</vt:lpstr>
      <vt:lpstr>Key Messages for Families – SED</vt:lpstr>
      <vt:lpstr>PowerPoint Presentation</vt:lpstr>
      <vt:lpstr>Tips for a Virtual Environment</vt:lpstr>
      <vt:lpstr>PowerPoint Presentation</vt:lpstr>
      <vt:lpstr>PowerPoint Presentation</vt:lpstr>
      <vt:lpstr>The Impact of Messaging and Tools</vt:lpstr>
      <vt:lpstr>PowerPoint Presentation</vt:lpstr>
      <vt:lpstr>PowerPoint Presentation</vt:lpstr>
      <vt:lpstr>Welcome Activity!</vt:lpstr>
      <vt:lpstr>Activity time!</vt:lpstr>
      <vt:lpstr>PowerPoint Presentation</vt:lpstr>
      <vt:lpstr>PowerPoint Presentation</vt:lpstr>
      <vt:lpstr>Welcome back</vt:lpstr>
      <vt:lpstr>PowerPoint Presentation</vt:lpstr>
      <vt:lpstr>Types of Trusted Messenger Interactions</vt:lpstr>
      <vt:lpstr>Extended Interaction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Miya Fieleke</cp:lastModifiedBy>
  <cp:revision>158</cp:revision>
  <dcterms:created xsi:type="dcterms:W3CDTF">2020-07-02T16:31:16Z</dcterms:created>
  <dcterms:modified xsi:type="dcterms:W3CDTF">2025-02-16T22:55:47Z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0x010100D1955B81582C80418B0D93522072BEC7</vt:lpwstr>
  </property>
</Properties>
</file>